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7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79" r:id="rId4"/>
    <p:sldId id="280" r:id="rId5"/>
    <p:sldId id="281" r:id="rId6"/>
    <p:sldId id="282" r:id="rId7"/>
    <p:sldId id="283" r:id="rId8"/>
    <p:sldId id="284" r:id="rId9"/>
    <p:sldId id="260" r:id="rId10"/>
    <p:sldId id="261" r:id="rId11"/>
    <p:sldId id="269" r:id="rId12"/>
    <p:sldId id="270" r:id="rId13"/>
    <p:sldId id="268" r:id="rId14"/>
    <p:sldId id="257" r:id="rId15"/>
    <p:sldId id="258" r:id="rId16"/>
    <p:sldId id="264" r:id="rId17"/>
    <p:sldId id="266" r:id="rId18"/>
    <p:sldId id="271" r:id="rId19"/>
    <p:sldId id="272" r:id="rId20"/>
    <p:sldId id="273" r:id="rId21"/>
    <p:sldId id="27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912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09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14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82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1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91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1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2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19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3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0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4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447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64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50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08A91F-608D-4695-8992-A3EF065D03C0}" type="datetimeFigureOut">
              <a:rPr lang="en-IN" smtClean="0"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83172-F600-4097-BAC5-1BFB3481D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10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7/05/23/growth-challenges-drive-semiconductor-market-m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cceptor_in_Si_lattice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toget.blogspot.com/2011/08/p-n-junction-diode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ank_you_trashcan.jpg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libretexts.org/Bookshelves/Materials_Science/Supplemental_Modules_(Materials_Science)/The_Science_of_Solar/Solar_Basics/D._P-N_Junction_Diodes/I._P-Type%2C_N-Type_Semiconductor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C0C1-44A7-4071-AE39-7DEBDEE1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10" y="1787235"/>
            <a:ext cx="10517882" cy="756459"/>
          </a:xfrm>
        </p:spPr>
        <p:txBody>
          <a:bodyPr/>
          <a:lstStyle/>
          <a:p>
            <a:r>
              <a:rPr lang="en-IN" dirty="0"/>
              <a:t>  Semiconductors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E99C1-8BAD-44A4-974B-B3A2917A0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551" y="3429000"/>
            <a:ext cx="4328160" cy="1862500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chemeClr val="tx1"/>
                </a:solidFill>
              </a:rPr>
              <a:t>dr.a.anbarasi,</a:t>
            </a:r>
          </a:p>
          <a:p>
            <a:r>
              <a:rPr lang="en-IN" dirty="0">
                <a:solidFill>
                  <a:schemeClr val="tx1"/>
                </a:solidFill>
              </a:rPr>
              <a:t>Associate professor in physics</a:t>
            </a:r>
          </a:p>
          <a:p>
            <a:r>
              <a:rPr lang="en-IN" dirty="0">
                <a:solidFill>
                  <a:schemeClr val="tx1"/>
                </a:solidFill>
              </a:rPr>
              <a:t>Periyar arts college,</a:t>
            </a:r>
          </a:p>
          <a:p>
            <a:r>
              <a:rPr lang="en-IN" dirty="0">
                <a:solidFill>
                  <a:schemeClr val="tx1"/>
                </a:solidFill>
              </a:rPr>
              <a:t>Cuddalore.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A508C-04E0-4BAF-B754-3A620745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07" b="8979"/>
          <a:stretch/>
        </p:blipFill>
        <p:spPr>
          <a:xfrm flipH="1" flipV="1">
            <a:off x="1510390" y="3052808"/>
            <a:ext cx="4328161" cy="2927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A3439-F615-446D-AAE2-2BCD22288C54}"/>
              </a:ext>
            </a:extLst>
          </p:cNvPr>
          <p:cNvSpPr txBox="1"/>
          <p:nvPr/>
        </p:nvSpPr>
        <p:spPr>
          <a:xfrm>
            <a:off x="1571625" y="4516585"/>
            <a:ext cx="5401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s://geobrava.wordpress.com/2017/05/23/growth-challenges-drive-semiconductor-market-ma/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-sa/3.0/"/>
              </a:rPr>
              <a:t>CC BY-SA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3586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59C9-380D-4C73-881C-3EBA78CA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Extrinsic semiconductor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2132-E538-42F3-9C2D-64E3F4BDC2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An extrinsic semiconductor is one that has been doped.</a:t>
            </a:r>
          </a:p>
          <a:p>
            <a:r>
              <a:rPr lang="en-IN" dirty="0"/>
              <a:t>During manufacture of the semiconductor crystal ,a trace element or chemical called a doping agent has been incorporated chemically into the crystal.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5A283-99CC-4C2A-BC3D-84D3916C3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9076" y="4030085"/>
            <a:ext cx="3028950" cy="2303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20B07-0472-48C2-A15A-4CDC8C613424}"/>
              </a:ext>
            </a:extLst>
          </p:cNvPr>
          <p:cNvSpPr txBox="1"/>
          <p:nvPr/>
        </p:nvSpPr>
        <p:spPr>
          <a:xfrm>
            <a:off x="4029076" y="6333115"/>
            <a:ext cx="302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commons.wikimedia.org/wiki/File:Acceptor_in_Si_lattice.png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92100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4FE73C7-384F-408C-9E31-BCF50993C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Diodes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36C7640-4852-4EA9-90CD-466CD305D47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diode is </a:t>
            </a:r>
            <a:r>
              <a:rPr sz="1800" dirty="0">
                <a:latin typeface="Calibri"/>
                <a:cs typeface="Calibri"/>
              </a:rPr>
              <a:t>made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small piece of semiconductor </a:t>
            </a:r>
            <a:r>
              <a:rPr sz="1800" spc="-10" dirty="0">
                <a:latin typeface="Calibri"/>
                <a:cs typeface="Calibri"/>
              </a:rPr>
              <a:t>material, </a:t>
            </a:r>
            <a:r>
              <a:rPr sz="1800" spc="-5" dirty="0">
                <a:latin typeface="Calibri"/>
                <a:cs typeface="Calibri"/>
              </a:rPr>
              <a:t>usually silicon, in  which half is doped </a:t>
            </a:r>
            <a:r>
              <a:rPr sz="1800" dirty="0">
                <a:latin typeface="Calibri"/>
                <a:cs typeface="Calibri"/>
              </a:rPr>
              <a:t>as a </a:t>
            </a:r>
            <a:r>
              <a:rPr sz="1800" b="1" i="1" dirty="0">
                <a:latin typeface="Calibri"/>
                <a:cs typeface="Calibri"/>
              </a:rPr>
              <a:t>p </a:t>
            </a:r>
            <a:r>
              <a:rPr sz="1800" spc="-10" dirty="0">
                <a:latin typeface="Calibri"/>
                <a:cs typeface="Calibri"/>
              </a:rPr>
              <a:t>region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half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doped </a:t>
            </a:r>
            <a:r>
              <a:rPr sz="1800" dirty="0">
                <a:latin typeface="Calibri"/>
                <a:cs typeface="Calibri"/>
              </a:rPr>
              <a:t>as an </a:t>
            </a:r>
            <a:r>
              <a:rPr sz="1800" b="1" i="1" dirty="0">
                <a:latin typeface="Calibri"/>
                <a:cs typeface="Calibri"/>
              </a:rPr>
              <a:t>n </a:t>
            </a:r>
            <a:r>
              <a:rPr sz="1800" spc="-10" dirty="0">
                <a:latin typeface="Calibri"/>
                <a:cs typeface="Calibri"/>
              </a:rPr>
              <a:t>region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pn  </a:t>
            </a:r>
            <a:r>
              <a:rPr sz="1800" spc="-5" dirty="0">
                <a:latin typeface="Calibri"/>
                <a:cs typeface="Calibri"/>
              </a:rPr>
              <a:t>junction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depletion </a:t>
            </a:r>
            <a:r>
              <a:rPr sz="1800" spc="-10" dirty="0">
                <a:latin typeface="Calibri"/>
                <a:cs typeface="Calibri"/>
              </a:rPr>
              <a:t>region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0A6DD0F-EAAF-460E-8FBA-C3CD21E19758}"/>
              </a:ext>
            </a:extLst>
          </p:cNvPr>
          <p:cNvSpPr/>
          <p:nvPr/>
        </p:nvSpPr>
        <p:spPr>
          <a:xfrm>
            <a:off x="1285875" y="3737355"/>
            <a:ext cx="4439285" cy="189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12B1E666-72AD-4400-B648-0D846942B441}"/>
              </a:ext>
            </a:extLst>
          </p:cNvPr>
          <p:cNvSpPr/>
          <p:nvPr/>
        </p:nvSpPr>
        <p:spPr>
          <a:xfrm>
            <a:off x="7458709" y="4079145"/>
            <a:ext cx="2518156" cy="637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8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4E9FC3B-C623-4E1F-AB63-703AD0405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5458926" y="-3384674"/>
            <a:ext cx="692497" cy="978280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5390"/>
              </a:lnSpc>
            </a:pPr>
            <a:r>
              <a:rPr sz="4600" spc="-85" dirty="0">
                <a:solidFill>
                  <a:srgbClr val="1F487C"/>
                </a:solidFill>
                <a:latin typeface="Cambria"/>
                <a:cs typeface="Cambria"/>
              </a:rPr>
              <a:t>Diode</a:t>
            </a:r>
            <a:r>
              <a:rPr sz="4600" spc="-2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4600" spc="-105" dirty="0">
                <a:solidFill>
                  <a:srgbClr val="1F487C"/>
                </a:solidFill>
                <a:latin typeface="Cambria"/>
                <a:cs typeface="Cambria"/>
              </a:rPr>
              <a:t>Packages</a:t>
            </a:r>
            <a:endParaRPr sz="4600" dirty="0">
              <a:latin typeface="Cambria"/>
              <a:cs typeface="Cambri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F7B3305-6E8D-4233-B2F8-811FB76B2C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3661047" y="-1063354"/>
            <a:ext cx="4555581" cy="1073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1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DCAE-E4B6-482E-AF6D-B87CFF92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50" y="-53038"/>
            <a:ext cx="10364451" cy="1596177"/>
          </a:xfrm>
        </p:spPr>
        <p:txBody>
          <a:bodyPr/>
          <a:lstStyle/>
          <a:p>
            <a:r>
              <a:rPr lang="en-IN" dirty="0" err="1"/>
              <a:t>Pn</a:t>
            </a:r>
            <a:r>
              <a:rPr lang="en-IN" dirty="0"/>
              <a:t> junction diode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28A11D92-A87A-48D3-A4EA-0C84E2F0BFC2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71550" y="1271717"/>
            <a:ext cx="10248900" cy="165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N-Type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Semiconductor</a:t>
            </a:r>
            <a:endParaRPr sz="1800" dirty="0">
              <a:latin typeface="Calibri"/>
              <a:cs typeface="Calibri"/>
            </a:endParaRPr>
          </a:p>
          <a:p>
            <a:pPr marL="756285" marR="952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The electrons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majority </a:t>
            </a:r>
            <a:r>
              <a:rPr sz="1800" spc="-10" dirty="0">
                <a:latin typeface="Calibri"/>
                <a:cs typeface="Calibri"/>
              </a:rPr>
              <a:t>carriers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spc="-5" dirty="0">
                <a:latin typeface="Calibri"/>
                <a:cs typeface="Calibri"/>
              </a:rPr>
              <a:t>holes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minority. 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done by doping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P-Type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Semiconductor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The holes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majority </a:t>
            </a:r>
            <a:r>
              <a:rPr sz="1800" spc="-10" dirty="0">
                <a:latin typeface="Calibri"/>
                <a:cs typeface="Calibri"/>
              </a:rPr>
              <a:t>carriers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spc="-10" dirty="0">
                <a:latin typeface="Calibri"/>
                <a:cs typeface="Calibri"/>
              </a:rPr>
              <a:t>electrons are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minority.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C43F0B0-CD18-4183-81C9-E06783C8914F}"/>
              </a:ext>
            </a:extLst>
          </p:cNvPr>
          <p:cNvSpPr/>
          <p:nvPr/>
        </p:nvSpPr>
        <p:spPr>
          <a:xfrm>
            <a:off x="1790700" y="3082520"/>
            <a:ext cx="7648956" cy="283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500DA34-429B-4C52-BE3D-571C62B97286}"/>
              </a:ext>
            </a:extLst>
          </p:cNvPr>
          <p:cNvSpPr txBox="1"/>
          <p:nvPr/>
        </p:nvSpPr>
        <p:spPr>
          <a:xfrm>
            <a:off x="1790700" y="5922366"/>
            <a:ext cx="378142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The basic silicon </a:t>
            </a:r>
            <a:r>
              <a:rPr sz="1600" spc="-10" dirty="0">
                <a:latin typeface="Calibri"/>
                <a:cs typeface="Calibri"/>
              </a:rPr>
              <a:t>structure at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instant of  </a:t>
            </a:r>
            <a:r>
              <a:rPr sz="1600" spc="-5" dirty="0">
                <a:latin typeface="Calibri"/>
                <a:cs typeface="Calibri"/>
              </a:rPr>
              <a:t>junction </a:t>
            </a:r>
            <a:r>
              <a:rPr sz="1600" spc="-10" dirty="0">
                <a:latin typeface="Calibri"/>
                <a:cs typeface="Calibri"/>
              </a:rPr>
              <a:t>formation </a:t>
            </a:r>
            <a:r>
              <a:rPr sz="1600" spc="-5" dirty="0">
                <a:latin typeface="Calibri"/>
                <a:cs typeface="Calibri"/>
              </a:rPr>
              <a:t>showing only the  majority and minority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carriers.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6CBCEA7-B0B6-42C3-B640-6BE388EFF8E7}"/>
              </a:ext>
            </a:extLst>
          </p:cNvPr>
          <p:cNvSpPr txBox="1"/>
          <p:nvPr/>
        </p:nvSpPr>
        <p:spPr>
          <a:xfrm>
            <a:off x="5943600" y="6010275"/>
            <a:ext cx="34960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electrons diffuse </a:t>
            </a:r>
            <a:r>
              <a:rPr sz="1600" spc="-5" dirty="0">
                <a:latin typeface="Calibri"/>
                <a:cs typeface="Calibri"/>
              </a:rPr>
              <a:t>and a depletion  </a:t>
            </a:r>
            <a:r>
              <a:rPr sz="1600" spc="-10" dirty="0">
                <a:latin typeface="Calibri"/>
                <a:cs typeface="Calibri"/>
              </a:rPr>
              <a:t>region </a:t>
            </a:r>
            <a:r>
              <a:rPr sz="1600" spc="-5" dirty="0">
                <a:latin typeface="Calibri"/>
                <a:cs typeface="Calibri"/>
              </a:rPr>
              <a:t>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formulated.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45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A272-23B7-4354-9BCB-65020170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PN JUNCTION DIODES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EFC9-D971-446F-B3B6-90885CC350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Junction diode is formed by placing a p-type crystal in contact with n- type crystal.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These crystals are subjected at high pressure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Therefore it form a single crystal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The surface of contact of P-type and N-type crystal is called junction.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C08BF-A006-4F0C-8086-7E3B0CA0D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4526" y="4231613"/>
            <a:ext cx="6181724" cy="2358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62858B-39A8-4C98-B5E8-3FAB62BFA846}"/>
              </a:ext>
            </a:extLst>
          </p:cNvPr>
          <p:cNvSpPr txBox="1"/>
          <p:nvPr/>
        </p:nvSpPr>
        <p:spPr>
          <a:xfrm>
            <a:off x="2147187" y="6590063"/>
            <a:ext cx="3356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mediatoget.blogspot.com/2011/08/p-n-junction-diode.html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/3.0/"/>
              </a:rPr>
              <a:t>CC BY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361333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2B90-4C68-407A-85B7-57F5D4AC0E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14475"/>
            <a:ext cx="10363826" cy="4276724"/>
          </a:xfrm>
        </p:spPr>
        <p:txBody>
          <a:bodyPr/>
          <a:lstStyle/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Majority charge 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carriers,there</a:t>
            </a:r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 is few minority charge carriers in each region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P region contain few electrons while the n-region contains a few holes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At the junction there is decreasing hole concentration from left to right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Holes diffuse from p-side to n-side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Electron diffuse from n-side to p-side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Holes leaving and electrons entering the p-side make it negative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Holes entering and electron leaving the n-side make it positive</a:t>
            </a:r>
          </a:p>
          <a:p>
            <a:r>
              <a:rPr lang="en-IN" cap="none" dirty="0">
                <a:latin typeface="Arial" panose="020B0604020202020204" pitchFamily="34" charset="0"/>
                <a:cs typeface="Arial" panose="020B0604020202020204" pitchFamily="34" charset="0"/>
              </a:rPr>
              <a:t>It produces an </a:t>
            </a:r>
            <a:r>
              <a:rPr lang="en-IN" cap="none">
                <a:latin typeface="Arial" panose="020B0604020202020204" pitchFamily="34" charset="0"/>
                <a:cs typeface="Arial" panose="020B0604020202020204" pitchFamily="34" charset="0"/>
              </a:rPr>
              <a:t>electric field</a:t>
            </a:r>
            <a:endParaRPr lang="en-IN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F1C0F08B-82BE-4CD5-B9A4-5E7E8AEBE735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228725" y="1224092"/>
            <a:ext cx="10363826" cy="34241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bias </a:t>
            </a:r>
            <a:r>
              <a:rPr sz="2000" dirty="0">
                <a:latin typeface="Calibri"/>
                <a:cs typeface="Calibri"/>
              </a:rPr>
              <a:t>a diode,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apply a dc </a:t>
            </a:r>
            <a:r>
              <a:rPr sz="2000" spc="-15" dirty="0">
                <a:latin typeface="Calibri"/>
                <a:cs typeface="Calibri"/>
              </a:rPr>
              <a:t>voltage </a:t>
            </a:r>
            <a:r>
              <a:rPr sz="2000" spc="-10" dirty="0">
                <a:latin typeface="Calibri"/>
                <a:cs typeface="Calibri"/>
              </a:rPr>
              <a:t>across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it.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Forward </a:t>
            </a:r>
            <a:r>
              <a:rPr sz="2000" b="1" dirty="0">
                <a:latin typeface="Calibri"/>
                <a:cs typeface="Calibri"/>
              </a:rPr>
              <a:t>bias </a:t>
            </a:r>
            <a:r>
              <a:rPr sz="2000" dirty="0">
                <a:latin typeface="Calibri"/>
                <a:cs typeface="Calibri"/>
              </a:rPr>
              <a:t>is the condition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b="1" spc="-5" dirty="0">
                <a:latin typeface="Calibri"/>
                <a:cs typeface="Calibri"/>
              </a:rPr>
              <a:t>allows </a:t>
            </a:r>
            <a:r>
              <a:rPr sz="2000" b="1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through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pn</a:t>
            </a: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junction.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Reverse </a:t>
            </a:r>
            <a:r>
              <a:rPr sz="2000" b="1" dirty="0">
                <a:latin typeface="Calibri"/>
                <a:cs typeface="Calibri"/>
              </a:rPr>
              <a:t>bias </a:t>
            </a:r>
            <a:r>
              <a:rPr sz="2000" dirty="0">
                <a:latin typeface="Calibri"/>
                <a:cs typeface="Calibri"/>
              </a:rPr>
              <a:t>is the condition </a:t>
            </a:r>
            <a:r>
              <a:rPr sz="2000" spc="-5" dirty="0">
                <a:latin typeface="Calibri"/>
                <a:cs typeface="Calibri"/>
              </a:rPr>
              <a:t>that essentially </a:t>
            </a:r>
            <a:r>
              <a:rPr sz="2000" b="1" spc="-10" dirty="0">
                <a:latin typeface="Calibri"/>
                <a:cs typeface="Calibri"/>
              </a:rPr>
              <a:t>prevents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current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through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diode.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4A9A563-CD2C-4074-BF70-33B7004363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10363200" cy="1595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Forward </a:t>
            </a:r>
            <a:r>
              <a:rPr spc="-5" dirty="0"/>
              <a:t>&amp; </a:t>
            </a:r>
            <a:r>
              <a:rPr spc="-120" dirty="0"/>
              <a:t>Reverse</a:t>
            </a:r>
            <a:r>
              <a:rPr spc="-540" dirty="0"/>
              <a:t> </a:t>
            </a:r>
            <a:r>
              <a:rPr spc="-80" dirty="0"/>
              <a:t>Bias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0AF34B1-BAE9-44BB-9759-1B097D05C197}"/>
              </a:ext>
            </a:extLst>
          </p:cNvPr>
          <p:cNvSpPr/>
          <p:nvPr/>
        </p:nvSpPr>
        <p:spPr>
          <a:xfrm>
            <a:off x="1228725" y="3629723"/>
            <a:ext cx="3689223" cy="2036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1213DAA-65D2-428E-99F9-056235468DC8}"/>
              </a:ext>
            </a:extLst>
          </p:cNvPr>
          <p:cNvSpPr/>
          <p:nvPr/>
        </p:nvSpPr>
        <p:spPr>
          <a:xfrm>
            <a:off x="6096000" y="3577464"/>
            <a:ext cx="3410330" cy="218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010A7529-7775-4888-BD71-CBA8E5868614}"/>
              </a:ext>
            </a:extLst>
          </p:cNvPr>
          <p:cNvSpPr txBox="1"/>
          <p:nvPr/>
        </p:nvSpPr>
        <p:spPr>
          <a:xfrm>
            <a:off x="2060194" y="6114999"/>
            <a:ext cx="121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Forward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bias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81293E9-97E6-4E6C-86BF-CEBB45B815A9}"/>
              </a:ext>
            </a:extLst>
          </p:cNvPr>
          <p:cNvSpPr txBox="1"/>
          <p:nvPr/>
        </p:nvSpPr>
        <p:spPr>
          <a:xfrm>
            <a:off x="7038975" y="6064259"/>
            <a:ext cx="228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Reverse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bias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14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C216EF93-F3C6-4A0A-96AD-269F789B34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0" dirty="0"/>
              <a:t>VOLTAGE-CURRENT</a:t>
            </a:r>
            <a:r>
              <a:rPr sz="2800" spc="-250" dirty="0"/>
              <a:t> </a:t>
            </a:r>
            <a:r>
              <a:rPr sz="2800" spc="-100" dirty="0"/>
              <a:t>CHARACTERISTIC</a:t>
            </a:r>
            <a:r>
              <a:rPr sz="2800" spc="-220" dirty="0"/>
              <a:t> </a:t>
            </a:r>
            <a:r>
              <a:rPr sz="2800" spc="-55" dirty="0"/>
              <a:t>OF</a:t>
            </a:r>
            <a:r>
              <a:rPr sz="2800" spc="-215" dirty="0"/>
              <a:t> </a:t>
            </a:r>
            <a:r>
              <a:rPr sz="2800" spc="-5" dirty="0"/>
              <a:t>A</a:t>
            </a:r>
            <a:r>
              <a:rPr sz="2800" spc="-200" dirty="0"/>
              <a:t> </a:t>
            </a:r>
            <a:r>
              <a:rPr sz="2800" spc="-85" dirty="0"/>
              <a:t>DIODE</a:t>
            </a:r>
            <a:endParaRPr sz="28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71BC15B-188B-4563-994F-A74714327188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V-I </a:t>
            </a:r>
            <a:r>
              <a:rPr sz="1800" b="1" spc="-10" dirty="0">
                <a:latin typeface="Calibri"/>
                <a:cs typeface="Calibri"/>
              </a:rPr>
              <a:t>Characteristic for Forward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Bias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A051359-6BE4-44C3-9056-6DD901AA2F50}"/>
              </a:ext>
            </a:extLst>
          </p:cNvPr>
          <p:cNvSpPr/>
          <p:nvPr/>
        </p:nvSpPr>
        <p:spPr>
          <a:xfrm>
            <a:off x="1200150" y="3042792"/>
            <a:ext cx="5722493" cy="307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012447D-1A09-458D-810D-7A620A2FC0C1}"/>
              </a:ext>
            </a:extLst>
          </p:cNvPr>
          <p:cNvSpPr/>
          <p:nvPr/>
        </p:nvSpPr>
        <p:spPr>
          <a:xfrm>
            <a:off x="8186039" y="3170680"/>
            <a:ext cx="2626360" cy="2945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67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B8FA8FF-2DE8-4386-B5BF-2564E9E78F03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400" y="752475"/>
            <a:ext cx="10363200" cy="503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V-I </a:t>
            </a:r>
            <a:r>
              <a:rPr sz="1800" b="1" spc="-10" dirty="0">
                <a:latin typeface="Calibri"/>
                <a:cs typeface="Calibri"/>
              </a:rPr>
              <a:t>Characteristic for </a:t>
            </a:r>
            <a:r>
              <a:rPr sz="1800" b="1" spc="-15" dirty="0">
                <a:latin typeface="Calibri"/>
                <a:cs typeface="Calibri"/>
              </a:rPr>
              <a:t>Reverse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Bias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3CB6411-3102-423B-9B0D-B92432BA2667}"/>
              </a:ext>
            </a:extLst>
          </p:cNvPr>
          <p:cNvSpPr/>
          <p:nvPr/>
        </p:nvSpPr>
        <p:spPr>
          <a:xfrm>
            <a:off x="5953125" y="584580"/>
            <a:ext cx="1987296" cy="189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3AD24B7-22CE-4202-BF96-8AD8F2FE4412}"/>
              </a:ext>
            </a:extLst>
          </p:cNvPr>
          <p:cNvSpPr txBox="1"/>
          <p:nvPr/>
        </p:nvSpPr>
        <p:spPr>
          <a:xfrm>
            <a:off x="983919" y="2689097"/>
            <a:ext cx="288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Complete </a:t>
            </a:r>
            <a:r>
              <a:rPr sz="1800" b="1" dirty="0">
                <a:latin typeface="Calibri"/>
                <a:cs typeface="Calibri"/>
              </a:rPr>
              <a:t>V-I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Characteristic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625492F-E027-4974-A3DA-19515ED842AB}"/>
              </a:ext>
            </a:extLst>
          </p:cNvPr>
          <p:cNvSpPr/>
          <p:nvPr/>
        </p:nvSpPr>
        <p:spPr>
          <a:xfrm>
            <a:off x="1496923" y="3271837"/>
            <a:ext cx="3784091" cy="315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942D921-CEBE-477D-9AB0-BFBED7E2EB8D}"/>
              </a:ext>
            </a:extLst>
          </p:cNvPr>
          <p:cNvSpPr/>
          <p:nvPr/>
        </p:nvSpPr>
        <p:spPr>
          <a:xfrm>
            <a:off x="6591300" y="3297841"/>
            <a:ext cx="3033268" cy="280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87B7BDC8-E96A-441E-80EB-66F134C245C8}"/>
              </a:ext>
            </a:extLst>
          </p:cNvPr>
          <p:cNvSpPr txBox="1"/>
          <p:nvPr/>
        </p:nvSpPr>
        <p:spPr>
          <a:xfrm>
            <a:off x="7162800" y="6273420"/>
            <a:ext cx="26860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latin typeface="Calibri"/>
                <a:cs typeface="Calibri"/>
              </a:rPr>
              <a:t>Temperature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Effect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93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218A3B2-10E0-4295-8EF0-0AC54E0D4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475" y="-47751"/>
            <a:ext cx="10363200" cy="1595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DIODE</a:t>
            </a:r>
            <a:r>
              <a:rPr spc="-295" dirty="0"/>
              <a:t> </a:t>
            </a:r>
            <a:r>
              <a:rPr spc="-90" dirty="0"/>
              <a:t>MODELS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5BAAF89-F7F9-436E-BC67-2633939B0052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087" y="1014542"/>
            <a:ext cx="10363826" cy="3424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Bias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Connections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F14FB6B-68BC-47D2-9E01-1A2F167F305D}"/>
              </a:ext>
            </a:extLst>
          </p:cNvPr>
          <p:cNvSpPr/>
          <p:nvPr/>
        </p:nvSpPr>
        <p:spPr>
          <a:xfrm>
            <a:off x="3762375" y="1202595"/>
            <a:ext cx="3136265" cy="1971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57CFC8E-3F2C-4D29-91C0-CD2095A402F2}"/>
              </a:ext>
            </a:extLst>
          </p:cNvPr>
          <p:cNvSpPr txBox="1"/>
          <p:nvPr/>
        </p:nvSpPr>
        <p:spPr>
          <a:xfrm>
            <a:off x="752475" y="3279140"/>
            <a:ext cx="240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1.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Ideal Diode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BB5208B-D0C2-4E6E-99AB-B0D0695513F5}"/>
              </a:ext>
            </a:extLst>
          </p:cNvPr>
          <p:cNvSpPr/>
          <p:nvPr/>
        </p:nvSpPr>
        <p:spPr>
          <a:xfrm>
            <a:off x="4705604" y="3429000"/>
            <a:ext cx="5619369" cy="3169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72511754-0BEB-44AB-A75F-D79B5E03217F}"/>
              </a:ext>
            </a:extLst>
          </p:cNvPr>
          <p:cNvSpPr/>
          <p:nvPr/>
        </p:nvSpPr>
        <p:spPr>
          <a:xfrm>
            <a:off x="1379414" y="4352924"/>
            <a:ext cx="2005453" cy="436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7BAC7C84-F46B-4357-AD04-C1559F1CC520}"/>
              </a:ext>
            </a:extLst>
          </p:cNvPr>
          <p:cNvSpPr/>
          <p:nvPr/>
        </p:nvSpPr>
        <p:spPr>
          <a:xfrm>
            <a:off x="473205" y="4959258"/>
            <a:ext cx="1393821" cy="351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FC756A00-B6B4-4CB5-937B-F661D995B494}"/>
              </a:ext>
            </a:extLst>
          </p:cNvPr>
          <p:cNvSpPr/>
          <p:nvPr/>
        </p:nvSpPr>
        <p:spPr>
          <a:xfrm>
            <a:off x="1867027" y="4959258"/>
            <a:ext cx="1488059" cy="351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919C06C0-40AC-42AB-9217-5188A120590C}"/>
              </a:ext>
            </a:extLst>
          </p:cNvPr>
          <p:cNvSpPr/>
          <p:nvPr/>
        </p:nvSpPr>
        <p:spPr>
          <a:xfrm>
            <a:off x="473206" y="4959258"/>
            <a:ext cx="2881880" cy="351055"/>
          </a:xfrm>
          <a:custGeom>
            <a:avLst/>
            <a:gdLst/>
            <a:ahLst/>
            <a:cxnLst/>
            <a:rect l="l" t="t" r="r" b="b"/>
            <a:pathLst>
              <a:path w="2076450" h="582295">
                <a:moveTo>
                  <a:pt x="0" y="581710"/>
                </a:moveTo>
                <a:lnTo>
                  <a:pt x="2076195" y="581710"/>
                </a:lnTo>
                <a:lnTo>
                  <a:pt x="2076195" y="0"/>
                </a:lnTo>
                <a:lnTo>
                  <a:pt x="0" y="0"/>
                </a:lnTo>
                <a:lnTo>
                  <a:pt x="0" y="581710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7B75DB8-7BA0-4188-BC4C-30D4FA756A67}"/>
              </a:ext>
            </a:extLst>
          </p:cNvPr>
          <p:cNvSpPr/>
          <p:nvPr/>
        </p:nvSpPr>
        <p:spPr>
          <a:xfrm>
            <a:off x="523875" y="4352924"/>
            <a:ext cx="958739" cy="4476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06B18C8F-F5ED-4345-92D9-F101158746A2}"/>
              </a:ext>
            </a:extLst>
          </p:cNvPr>
          <p:cNvSpPr/>
          <p:nvPr/>
        </p:nvSpPr>
        <p:spPr>
          <a:xfrm>
            <a:off x="519054" y="4341961"/>
            <a:ext cx="2836032" cy="458635"/>
          </a:xfrm>
          <a:custGeom>
            <a:avLst/>
            <a:gdLst/>
            <a:ahLst/>
            <a:cxnLst/>
            <a:rect l="l" t="t" r="r" b="b"/>
            <a:pathLst>
              <a:path w="2076450" h="582295">
                <a:moveTo>
                  <a:pt x="0" y="581710"/>
                </a:moveTo>
                <a:lnTo>
                  <a:pt x="2076195" y="581710"/>
                </a:lnTo>
                <a:lnTo>
                  <a:pt x="2076195" y="0"/>
                </a:lnTo>
                <a:lnTo>
                  <a:pt x="0" y="0"/>
                </a:lnTo>
                <a:lnTo>
                  <a:pt x="0" y="581710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0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42F6-6842-4362-BEF7-C0C6786CA0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9085" marR="19050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10" dirty="0">
                <a:latin typeface="Calibri"/>
                <a:cs typeface="Calibri"/>
              </a:rPr>
              <a:t>Creation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0" dirty="0">
                <a:latin typeface="Calibri"/>
                <a:cs typeface="Calibri"/>
              </a:rPr>
              <a:t>electron-hole  pairs </a:t>
            </a:r>
            <a:r>
              <a:rPr lang="en-US" spc="-5" dirty="0">
                <a:latin typeface="Calibri"/>
                <a:cs typeface="Calibri"/>
              </a:rPr>
              <a:t>in a silicon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crystal.</a:t>
            </a:r>
            <a:endParaRPr lang="en-US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10" dirty="0">
                <a:latin typeface="Calibri"/>
                <a:cs typeface="Calibri"/>
              </a:rPr>
              <a:t>Electrons </a:t>
            </a:r>
            <a:r>
              <a:rPr lang="en-US" spc="-5" dirty="0">
                <a:latin typeface="Calibri"/>
                <a:cs typeface="Calibri"/>
              </a:rPr>
              <a:t>in the</a:t>
            </a:r>
            <a:r>
              <a:rPr lang="en-US" spc="1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conduction</a:t>
            </a:r>
            <a:endParaRPr lang="en-US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lang="en-US" spc="-5" dirty="0">
                <a:latin typeface="Calibri"/>
                <a:cs typeface="Calibri"/>
              </a:rPr>
              <a:t>band </a:t>
            </a:r>
            <a:r>
              <a:rPr lang="en-US" spc="-15" dirty="0">
                <a:latin typeface="Calibri"/>
                <a:cs typeface="Calibri"/>
              </a:rPr>
              <a:t>are </a:t>
            </a:r>
            <a:r>
              <a:rPr lang="en-US" spc="-10" dirty="0">
                <a:latin typeface="Calibri"/>
                <a:cs typeface="Calibri"/>
              </a:rPr>
              <a:t>free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electrons.</a:t>
            </a:r>
            <a:endParaRPr lang="en-US" dirty="0">
              <a:latin typeface="Calibri"/>
              <a:cs typeface="Calibri"/>
            </a:endParaRPr>
          </a:p>
          <a:p>
            <a:r>
              <a:rPr lang="en-US" spc="-10" dirty="0">
                <a:latin typeface="Calibri"/>
                <a:cs typeface="Calibri"/>
              </a:rPr>
              <a:t>Electron current </a:t>
            </a:r>
            <a:r>
              <a:rPr lang="en-US" spc="-5" dirty="0">
                <a:latin typeface="Calibri"/>
                <a:cs typeface="Calibri"/>
              </a:rPr>
              <a:t>in intrinsic </a:t>
            </a:r>
            <a:r>
              <a:rPr lang="en-US" spc="-10" dirty="0">
                <a:latin typeface="Calibri"/>
                <a:cs typeface="Calibri"/>
              </a:rPr>
              <a:t>silicon  </a:t>
            </a:r>
            <a:r>
              <a:rPr lang="en-US" spc="-5" dirty="0">
                <a:latin typeface="Calibri"/>
                <a:cs typeface="Calibri"/>
              </a:rPr>
              <a:t>is </a:t>
            </a:r>
            <a:r>
              <a:rPr lang="en-US" spc="-10" dirty="0">
                <a:latin typeface="Calibri"/>
                <a:cs typeface="Calibri"/>
              </a:rPr>
              <a:t>produced by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10" dirty="0">
                <a:latin typeface="Calibri"/>
                <a:cs typeface="Calibri"/>
              </a:rPr>
              <a:t>movement of  </a:t>
            </a:r>
            <a:r>
              <a:rPr lang="en-US" spc="-5" dirty="0">
                <a:latin typeface="Calibri"/>
                <a:cs typeface="Calibri"/>
              </a:rPr>
              <a:t>thermally </a:t>
            </a:r>
            <a:r>
              <a:rPr lang="en-US" spc="-15" dirty="0">
                <a:latin typeface="Calibri"/>
                <a:cs typeface="Calibri"/>
              </a:rPr>
              <a:t>generated </a:t>
            </a:r>
            <a:r>
              <a:rPr lang="en-US" spc="-10" dirty="0">
                <a:latin typeface="Calibri"/>
                <a:cs typeface="Calibri"/>
              </a:rPr>
              <a:t>free</a:t>
            </a:r>
            <a:r>
              <a:rPr lang="en-US" spc="4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electrons.</a:t>
            </a:r>
            <a:endParaRPr lang="en-US" dirty="0">
              <a:latin typeface="Calibri"/>
              <a:cs typeface="Calibri"/>
            </a:endParaRPr>
          </a:p>
          <a:p>
            <a:endParaRPr lang="en-IN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2C9C920-012B-41AE-A7A5-89F6D2117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CURRENT </a:t>
            </a:r>
            <a:r>
              <a:rPr sz="4000" spc="-55" dirty="0"/>
              <a:t>IN</a:t>
            </a:r>
            <a:r>
              <a:rPr sz="4000" spc="-350" dirty="0"/>
              <a:t> </a:t>
            </a:r>
            <a:r>
              <a:rPr sz="4000" spc="-105" dirty="0"/>
              <a:t>SEMICONDUCTORS</a:t>
            </a:r>
            <a:endParaRPr sz="4000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1A7535B-768C-40A6-85A9-E2378C642443}"/>
              </a:ext>
            </a:extLst>
          </p:cNvPr>
          <p:cNvSpPr/>
          <p:nvPr/>
        </p:nvSpPr>
        <p:spPr>
          <a:xfrm>
            <a:off x="913774" y="4534408"/>
            <a:ext cx="3560317" cy="214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8ED78FE-2CBD-49EC-9ECE-ED294E8AC6E2}"/>
              </a:ext>
            </a:extLst>
          </p:cNvPr>
          <p:cNvSpPr/>
          <p:nvPr/>
        </p:nvSpPr>
        <p:spPr>
          <a:xfrm>
            <a:off x="5720716" y="4718304"/>
            <a:ext cx="5690234" cy="1956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97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0B0F9FA-851E-45F4-9A20-9B7E31B08BC5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400" y="847725"/>
            <a:ext cx="10363200" cy="494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Practical </a:t>
            </a:r>
            <a:r>
              <a:rPr sz="1800" b="1" dirty="0">
                <a:latin typeface="Calibri"/>
                <a:cs typeface="Calibri"/>
              </a:rPr>
              <a:t>Diode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570265F-31DA-4245-AE14-BAAD34E7614E}"/>
              </a:ext>
            </a:extLst>
          </p:cNvPr>
          <p:cNvSpPr/>
          <p:nvPr/>
        </p:nvSpPr>
        <p:spPr>
          <a:xfrm>
            <a:off x="1438275" y="1237995"/>
            <a:ext cx="7568183" cy="2343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D6E4D80D-5F1A-4D73-8968-7E00BA51CFCE}"/>
              </a:ext>
            </a:extLst>
          </p:cNvPr>
          <p:cNvSpPr/>
          <p:nvPr/>
        </p:nvSpPr>
        <p:spPr>
          <a:xfrm>
            <a:off x="8698610" y="4726218"/>
            <a:ext cx="1512190" cy="893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562B787-7DCB-45E6-8E7B-9FC68D8B4D28}"/>
              </a:ext>
            </a:extLst>
          </p:cNvPr>
          <p:cNvSpPr/>
          <p:nvPr/>
        </p:nvSpPr>
        <p:spPr>
          <a:xfrm>
            <a:off x="3429253" y="5725203"/>
            <a:ext cx="2066671" cy="912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F7EE4D14-989D-4292-8F18-5255231D370A}"/>
              </a:ext>
            </a:extLst>
          </p:cNvPr>
          <p:cNvSpPr/>
          <p:nvPr/>
        </p:nvSpPr>
        <p:spPr>
          <a:xfrm>
            <a:off x="1981200" y="4726218"/>
            <a:ext cx="2677541" cy="722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DB647A0-931D-4BD2-A1FF-A2ADE709C84A}"/>
              </a:ext>
            </a:extLst>
          </p:cNvPr>
          <p:cNvSpPr/>
          <p:nvPr/>
        </p:nvSpPr>
        <p:spPr>
          <a:xfrm rot="10800000" flipH="1" flipV="1">
            <a:off x="1981200" y="3641930"/>
            <a:ext cx="1623212" cy="722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34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14384333-7B6E-4A77-B2B9-4F31B87058C3}"/>
              </a:ext>
            </a:extLst>
          </p:cNvPr>
          <p:cNvSpPr txBox="1">
            <a:spLocks/>
          </p:cNvSpPr>
          <p:nvPr/>
        </p:nvSpPr>
        <p:spPr>
          <a:xfrm>
            <a:off x="535940" y="467690"/>
            <a:ext cx="408812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pc="-85" dirty="0"/>
              <a:t>DIODE</a:t>
            </a:r>
            <a:r>
              <a:rPr lang="en-IN" spc="-270" dirty="0"/>
              <a:t> </a:t>
            </a:r>
            <a:r>
              <a:rPr lang="en-IN" spc="-95" dirty="0"/>
              <a:t>MODELS..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D4ADAF6-EF20-4F8C-B276-A25531024E8F}"/>
              </a:ext>
            </a:extLst>
          </p:cNvPr>
          <p:cNvSpPr txBox="1"/>
          <p:nvPr/>
        </p:nvSpPr>
        <p:spPr>
          <a:xfrm>
            <a:off x="329590" y="1465834"/>
            <a:ext cx="2846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3.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Complete </a:t>
            </a:r>
            <a:r>
              <a:rPr sz="1800" b="1" dirty="0">
                <a:latin typeface="Calibri"/>
                <a:cs typeface="Calibri"/>
              </a:rPr>
              <a:t>Diode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F77D30A-2685-4864-BC90-2F2F3A9CD242}"/>
              </a:ext>
            </a:extLst>
          </p:cNvPr>
          <p:cNvSpPr/>
          <p:nvPr/>
        </p:nvSpPr>
        <p:spPr>
          <a:xfrm>
            <a:off x="381000" y="1981200"/>
            <a:ext cx="7437628" cy="264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E5A9A98-10D8-41B5-B792-6F9A0CE9084A}"/>
              </a:ext>
            </a:extLst>
          </p:cNvPr>
          <p:cNvSpPr/>
          <p:nvPr/>
        </p:nvSpPr>
        <p:spPr>
          <a:xfrm>
            <a:off x="457200" y="5348249"/>
            <a:ext cx="1805939" cy="87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55C2564-88D8-43D2-B8BB-64E3EDF6D793}"/>
              </a:ext>
            </a:extLst>
          </p:cNvPr>
          <p:cNvSpPr/>
          <p:nvPr/>
        </p:nvSpPr>
        <p:spPr>
          <a:xfrm>
            <a:off x="452437" y="5343487"/>
            <a:ext cx="1815464" cy="881380"/>
          </a:xfrm>
          <a:custGeom>
            <a:avLst/>
            <a:gdLst/>
            <a:ahLst/>
            <a:cxnLst/>
            <a:rect l="l" t="t" r="r" b="b"/>
            <a:pathLst>
              <a:path w="1815464" h="881379">
                <a:moveTo>
                  <a:pt x="0" y="881126"/>
                </a:moveTo>
                <a:lnTo>
                  <a:pt x="1815464" y="881126"/>
                </a:lnTo>
                <a:lnTo>
                  <a:pt x="1815464" y="0"/>
                </a:lnTo>
                <a:lnTo>
                  <a:pt x="0" y="0"/>
                </a:lnTo>
                <a:lnTo>
                  <a:pt x="0" y="881126"/>
                </a:lnTo>
                <a:close/>
              </a:path>
            </a:pathLst>
          </a:custGeom>
          <a:ln w="952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941EDD7-A20B-4123-B703-DBE29DA01A35}"/>
              </a:ext>
            </a:extLst>
          </p:cNvPr>
          <p:cNvSpPr txBox="1"/>
          <p:nvPr/>
        </p:nvSpPr>
        <p:spPr>
          <a:xfrm>
            <a:off x="4974075" y="5241950"/>
            <a:ext cx="7827392" cy="9099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baseline="-20833" dirty="0">
                <a:latin typeface="Calibri"/>
                <a:cs typeface="Calibri"/>
              </a:rPr>
              <a:t>R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20" dirty="0">
                <a:latin typeface="Calibri"/>
                <a:cs typeface="Calibri"/>
              </a:rPr>
              <a:t>Reverse </a:t>
            </a:r>
            <a:r>
              <a:rPr sz="1800" spc="-10" dirty="0">
                <a:latin typeface="Calibri"/>
                <a:cs typeface="Calibri"/>
              </a:rPr>
              <a:t>(leakage) current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diode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datasheet</a:t>
            </a:r>
            <a:endParaRPr sz="1800" dirty="0">
              <a:latin typeface="Calibri"/>
              <a:cs typeface="Calibri"/>
            </a:endParaRPr>
          </a:p>
          <a:p>
            <a:pPr marR="239395" algn="r">
              <a:lnSpc>
                <a:spcPts val="1895"/>
              </a:lnSpc>
              <a:spcBef>
                <a:spcPts val="505"/>
              </a:spcBef>
            </a:pPr>
            <a:endParaRPr sz="1800" dirty="0">
              <a:latin typeface="Calibri"/>
              <a:cs typeface="Calibri"/>
            </a:endParaRPr>
          </a:p>
          <a:p>
            <a:pPr marL="63500">
              <a:lnSpc>
                <a:spcPts val="1895"/>
              </a:lnSpc>
            </a:pP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7" baseline="-20833" dirty="0">
                <a:latin typeface="Calibri"/>
                <a:cs typeface="Calibri"/>
              </a:rPr>
              <a:t>R </a:t>
            </a:r>
            <a:r>
              <a:rPr sz="1800" dirty="0">
                <a:latin typeface="Calibri"/>
                <a:cs typeface="Calibri"/>
              </a:rPr>
              <a:t>= I</a:t>
            </a:r>
            <a:r>
              <a:rPr sz="1800" baseline="-20833" dirty="0">
                <a:latin typeface="Calibri"/>
                <a:cs typeface="Calibri"/>
              </a:rPr>
              <a:t>R </a:t>
            </a:r>
            <a:r>
              <a:rPr sz="1800" spc="20" dirty="0">
                <a:latin typeface="Calibri"/>
                <a:cs typeface="Calibri"/>
              </a:rPr>
              <a:t>r’</a:t>
            </a:r>
            <a:r>
              <a:rPr sz="1800" spc="30" baseline="-20833" dirty="0">
                <a:latin typeface="Calibri"/>
                <a:cs typeface="Calibri"/>
              </a:rPr>
              <a:t>R</a:t>
            </a:r>
            <a:endParaRPr sz="1800" baseline="-20833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9630E22-8887-4D75-B370-03BF62D7FF30}"/>
              </a:ext>
            </a:extLst>
          </p:cNvPr>
          <p:cNvSpPr txBox="1">
            <a:spLocks/>
          </p:cNvSpPr>
          <p:nvPr/>
        </p:nvSpPr>
        <p:spPr>
          <a:xfrm>
            <a:off x="8541766" y="6358664"/>
            <a:ext cx="503554" cy="56425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"/>
              </a:spcBef>
            </a:pPr>
            <a:endParaRPr lang="en-IN" dirty="0"/>
          </a:p>
          <a:p>
            <a:pPr algn="ctr"/>
            <a:endParaRPr lang="en-IN" spc="-5" dirty="0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8BF00CF-B6A1-4AD8-95DF-9BEF142FA61B}"/>
              </a:ext>
            </a:extLst>
          </p:cNvPr>
          <p:cNvSpPr txBox="1"/>
          <p:nvPr/>
        </p:nvSpPr>
        <p:spPr>
          <a:xfrm>
            <a:off x="8695049" y="388394"/>
            <a:ext cx="385445" cy="20529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© Ahmad</a:t>
            </a:r>
            <a:r>
              <a:rPr sz="1800" spc="-6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El-Banna</a:t>
            </a:r>
            <a:endParaRPr sz="180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55613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9CFC-C846-4AAD-8E48-2819DC8A3E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174" y="-1605279"/>
            <a:ext cx="10363826" cy="650240"/>
          </a:xfrm>
        </p:spPr>
        <p:txBody>
          <a:bodyPr>
            <a:noAutofit/>
          </a:bodyPr>
          <a:lstStyle/>
          <a:p>
            <a:endParaRPr lang="en-IN" sz="4400" dirty="0">
              <a:latin typeface="Bodoni MT Black" panose="02070A03080606020203" pitchFamily="18" charset="0"/>
            </a:endParaRPr>
          </a:p>
          <a:p>
            <a:endParaRPr lang="en-IN" sz="4400" dirty="0">
              <a:latin typeface="Bodoni MT Black" panose="02070A03080606020203" pitchFamily="18" charset="0"/>
            </a:endParaRPr>
          </a:p>
          <a:p>
            <a:endParaRPr lang="en-IN" sz="4400" dirty="0">
              <a:latin typeface="Bodoni MT Black" panose="02070A03080606020203" pitchFamily="18" charset="0"/>
            </a:endParaRPr>
          </a:p>
          <a:p>
            <a:endParaRPr lang="en-IN" sz="4400" dirty="0">
              <a:latin typeface="Bodoni MT Black" panose="02070A03080606020203" pitchFamily="18" charset="0"/>
            </a:endParaRPr>
          </a:p>
          <a:p>
            <a:pPr marL="0" indent="0">
              <a:buNone/>
            </a:pPr>
            <a:r>
              <a:rPr lang="en-IN" sz="4400" dirty="0">
                <a:latin typeface="Bodoni MT Black" panose="02070A03080606020203" pitchFamily="18" charset="0"/>
              </a:rPr>
              <a:t>                                                         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0A0C4-3CBC-4B98-82CE-560AE93F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CBC4A-49F3-4535-8071-C3683B10D959}"/>
              </a:ext>
            </a:extLst>
          </p:cNvPr>
          <p:cNvSpPr txBox="1"/>
          <p:nvPr/>
        </p:nvSpPr>
        <p:spPr>
          <a:xfrm>
            <a:off x="-101600" y="6858000"/>
            <a:ext cx="1229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en.wikipedia.org/wiki/File:Thank_you_trashcan.jpg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25148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1ED8E1B-F4D3-4B00-B704-31AF36E537EA}"/>
              </a:ext>
            </a:extLst>
          </p:cNvPr>
          <p:cNvGrpSpPr/>
          <p:nvPr/>
        </p:nvGrpSpPr>
        <p:grpSpPr>
          <a:xfrm>
            <a:off x="7872603" y="771460"/>
            <a:ext cx="3819525" cy="5724525"/>
            <a:chOff x="5100828" y="757428"/>
            <a:chExt cx="3819525" cy="57245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A5B1FB3-57E0-43F4-A587-429B70A1187B}"/>
                </a:ext>
              </a:extLst>
            </p:cNvPr>
            <p:cNvSpPr/>
            <p:nvPr/>
          </p:nvSpPr>
          <p:spPr>
            <a:xfrm>
              <a:off x="5105399" y="761999"/>
              <a:ext cx="3810000" cy="5715000"/>
            </a:xfrm>
            <a:custGeom>
              <a:avLst/>
              <a:gdLst/>
              <a:ahLst/>
              <a:cxnLst/>
              <a:rect l="l" t="t" r="r" b="b"/>
              <a:pathLst>
                <a:path w="3810000" h="5715000">
                  <a:moveTo>
                    <a:pt x="38100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3810000" y="571500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564AD1C-FFD5-4C87-936F-79B962753789}"/>
                </a:ext>
              </a:extLst>
            </p:cNvPr>
            <p:cNvSpPr/>
            <p:nvPr/>
          </p:nvSpPr>
          <p:spPr>
            <a:xfrm>
              <a:off x="5105399" y="761999"/>
              <a:ext cx="3810000" cy="5715000"/>
            </a:xfrm>
            <a:custGeom>
              <a:avLst/>
              <a:gdLst/>
              <a:ahLst/>
              <a:cxnLst/>
              <a:rect l="l" t="t" r="r" b="b"/>
              <a:pathLst>
                <a:path w="3810000" h="5715000">
                  <a:moveTo>
                    <a:pt x="0" y="0"/>
                  </a:moveTo>
                  <a:lnTo>
                    <a:pt x="0" y="5715000"/>
                  </a:lnTo>
                  <a:lnTo>
                    <a:pt x="3810000" y="5715000"/>
                  </a:lnTo>
                  <a:lnTo>
                    <a:pt x="38100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4A9E007-9A55-42FE-9AE8-92C395682334}"/>
                </a:ext>
              </a:extLst>
            </p:cNvPr>
            <p:cNvSpPr/>
            <p:nvPr/>
          </p:nvSpPr>
          <p:spPr>
            <a:xfrm>
              <a:off x="5181599" y="1066799"/>
              <a:ext cx="3432048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C8EBA68A-E429-4FF4-8832-A65331277E73}"/>
              </a:ext>
            </a:extLst>
          </p:cNvPr>
          <p:cNvSpPr txBox="1">
            <a:spLocks/>
          </p:cNvSpPr>
          <p:nvPr/>
        </p:nvSpPr>
        <p:spPr>
          <a:xfrm>
            <a:off x="3245611" y="112268"/>
            <a:ext cx="529831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IN" dirty="0"/>
              <a:t>Semiconductor</a:t>
            </a:r>
            <a:endParaRPr lang="en-IN" sz="320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53CBB51-A188-4F0A-A63A-123294163253}"/>
              </a:ext>
            </a:extLst>
          </p:cNvPr>
          <p:cNvSpPr txBox="1"/>
          <p:nvPr/>
        </p:nvSpPr>
        <p:spPr>
          <a:xfrm>
            <a:off x="1374139" y="1662047"/>
            <a:ext cx="4951095" cy="20523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6985" indent="-344805" algn="just">
              <a:lnSpc>
                <a:spcPct val="80000"/>
              </a:lnSpc>
              <a:spcBef>
                <a:spcPts val="530"/>
              </a:spcBef>
              <a:buChar char="•"/>
              <a:tabLst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Materials </a:t>
            </a:r>
            <a:r>
              <a:rPr sz="1800" dirty="0">
                <a:latin typeface="Times New Roman"/>
                <a:cs typeface="Times New Roman"/>
              </a:rPr>
              <a:t>that </a:t>
            </a:r>
            <a:r>
              <a:rPr sz="1800" spc="-10" dirty="0">
                <a:latin typeface="Times New Roman"/>
                <a:cs typeface="Times New Roman"/>
              </a:rPr>
              <a:t>permit </a:t>
            </a:r>
            <a:r>
              <a:rPr sz="1800" spc="-5" dirty="0">
                <a:latin typeface="Times New Roman"/>
                <a:cs typeface="Times New Roman"/>
              </a:rPr>
              <a:t>flow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electrons </a:t>
            </a:r>
            <a:r>
              <a:rPr sz="1800" spc="-5" dirty="0">
                <a:latin typeface="Times New Roman"/>
                <a:cs typeface="Times New Roman"/>
              </a:rPr>
              <a:t>are called  conductors (e.g., gold, </a:t>
            </a:r>
            <a:r>
              <a:rPr sz="1800" spc="-10" dirty="0">
                <a:latin typeface="Times New Roman"/>
                <a:cs typeface="Times New Roman"/>
              </a:rPr>
              <a:t>silver, </a:t>
            </a:r>
            <a:r>
              <a:rPr sz="1800" spc="-5" dirty="0">
                <a:latin typeface="Times New Roman"/>
                <a:cs typeface="Times New Roman"/>
              </a:rPr>
              <a:t>copper,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etc.).</a:t>
            </a:r>
            <a:endParaRPr sz="1800">
              <a:latin typeface="Times New Roman"/>
              <a:cs typeface="Times New Roman"/>
            </a:endParaRPr>
          </a:p>
          <a:p>
            <a:pPr marL="356870" marR="7620" indent="-344805" algn="just">
              <a:lnSpc>
                <a:spcPct val="78900"/>
              </a:lnSpc>
              <a:spcBef>
                <a:spcPts val="1750"/>
              </a:spcBef>
              <a:buChar char="•"/>
              <a:tabLst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Materials </a:t>
            </a:r>
            <a:r>
              <a:rPr sz="1800" dirty="0">
                <a:latin typeface="Times New Roman"/>
                <a:cs typeface="Times New Roman"/>
              </a:rPr>
              <a:t>that block </a:t>
            </a:r>
            <a:r>
              <a:rPr sz="1800" spc="-5" dirty="0">
                <a:latin typeface="Times New Roman"/>
                <a:cs typeface="Times New Roman"/>
              </a:rPr>
              <a:t>flow </a:t>
            </a:r>
            <a:r>
              <a:rPr sz="1800" dirty="0">
                <a:latin typeface="Times New Roman"/>
                <a:cs typeface="Times New Roman"/>
              </a:rPr>
              <a:t>of electrons </a:t>
            </a:r>
            <a:r>
              <a:rPr sz="1800" spc="-5" dirty="0">
                <a:latin typeface="Times New Roman"/>
                <a:cs typeface="Times New Roman"/>
              </a:rPr>
              <a:t>are called  </a:t>
            </a:r>
            <a:r>
              <a:rPr sz="1800" dirty="0">
                <a:latin typeface="Times New Roman"/>
                <a:cs typeface="Times New Roman"/>
              </a:rPr>
              <a:t>insulators </a:t>
            </a:r>
            <a:r>
              <a:rPr sz="1800" spc="-5" dirty="0">
                <a:latin typeface="Times New Roman"/>
                <a:cs typeface="Times New Roman"/>
              </a:rPr>
              <a:t>(e.g., rubber, </a:t>
            </a:r>
            <a:r>
              <a:rPr sz="1800" spc="-10" dirty="0">
                <a:latin typeface="Times New Roman"/>
                <a:cs typeface="Times New Roman"/>
              </a:rPr>
              <a:t>glass, </a:t>
            </a:r>
            <a:r>
              <a:rPr sz="1800" spc="-5" dirty="0">
                <a:latin typeface="Times New Roman"/>
                <a:cs typeface="Times New Roman"/>
              </a:rPr>
              <a:t>Teflon, </a:t>
            </a:r>
            <a:r>
              <a:rPr sz="1800" spc="-10" dirty="0">
                <a:latin typeface="Times New Roman"/>
                <a:cs typeface="Times New Roman"/>
              </a:rPr>
              <a:t>mica,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etc.).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1730"/>
              </a:spcBef>
              <a:buChar char="•"/>
              <a:tabLst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Materials whose </a:t>
            </a:r>
            <a:r>
              <a:rPr sz="1800" dirty="0">
                <a:latin typeface="Times New Roman"/>
                <a:cs typeface="Times New Roman"/>
              </a:rPr>
              <a:t>conductivity </a:t>
            </a:r>
            <a:r>
              <a:rPr sz="1800" spc="-5" dirty="0">
                <a:latin typeface="Times New Roman"/>
                <a:cs typeface="Times New Roman"/>
              </a:rPr>
              <a:t>falls between </a:t>
            </a:r>
            <a:r>
              <a:rPr sz="1800" dirty="0">
                <a:latin typeface="Times New Roman"/>
                <a:cs typeface="Times New Roman"/>
              </a:rPr>
              <a:t>those  of conductors </a:t>
            </a:r>
            <a:r>
              <a:rPr sz="1800" spc="-1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insulators are called  semiconductors.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C35D61B-9BF2-4C2E-880A-1ACFB81D7C0D}"/>
              </a:ext>
            </a:extLst>
          </p:cNvPr>
          <p:cNvSpPr txBox="1"/>
          <p:nvPr/>
        </p:nvSpPr>
        <p:spPr>
          <a:xfrm>
            <a:off x="1374139" y="3714367"/>
            <a:ext cx="495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  <a:tab pos="2093595" algn="l"/>
                <a:tab pos="2633345" algn="l"/>
                <a:tab pos="3931920" algn="l"/>
              </a:tabLst>
            </a:pPr>
            <a:r>
              <a:rPr sz="1800" spc="-5" dirty="0">
                <a:latin typeface="Times New Roman"/>
                <a:cs typeface="Times New Roman"/>
              </a:rPr>
              <a:t>Semiconductors	are	“part-time”	conductors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512CAA0-DB55-42BB-BFDA-EE97975F898E}"/>
              </a:ext>
            </a:extLst>
          </p:cNvPr>
          <p:cNvSpPr txBox="1"/>
          <p:nvPr/>
        </p:nvSpPr>
        <p:spPr>
          <a:xfrm>
            <a:off x="1699512" y="4014087"/>
            <a:ext cx="3498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whose </a:t>
            </a:r>
            <a:r>
              <a:rPr sz="1800" dirty="0">
                <a:latin typeface="Times New Roman"/>
                <a:cs typeface="Times New Roman"/>
              </a:rPr>
              <a:t>conductivity </a:t>
            </a:r>
            <a:r>
              <a:rPr sz="1800" spc="-10" dirty="0">
                <a:latin typeface="Times New Roman"/>
                <a:cs typeface="Times New Roman"/>
              </a:rPr>
              <a:t>can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controlled.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5649E57-12A1-4E9B-9365-55BFD303F8C6}"/>
              </a:ext>
            </a:extLst>
          </p:cNvPr>
          <p:cNvSpPr txBox="1"/>
          <p:nvPr/>
        </p:nvSpPr>
        <p:spPr>
          <a:xfrm>
            <a:off x="8718422" y="2862198"/>
            <a:ext cx="2667000" cy="1676400"/>
          </a:xfrm>
          <a:prstGeom prst="rect">
            <a:avLst/>
          </a:prstGeom>
          <a:solidFill>
            <a:srgbClr val="00CC99"/>
          </a:solidFill>
          <a:ln w="914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germanium</a:t>
            </a:r>
            <a:endParaRPr sz="1400">
              <a:latin typeface="Times New Roman"/>
              <a:cs typeface="Times New Roman"/>
            </a:endParaRPr>
          </a:p>
          <a:p>
            <a:pPr marL="1082040">
              <a:lnSpc>
                <a:spcPct val="100000"/>
              </a:lnSpc>
              <a:spcBef>
                <a:spcPts val="375"/>
              </a:spcBef>
            </a:pPr>
            <a:r>
              <a:rPr sz="1600" b="1" dirty="0">
                <a:latin typeface="Times New Roman"/>
                <a:cs typeface="Times New Roman"/>
              </a:rPr>
              <a:t>Semiconductors</a:t>
            </a:r>
            <a:endParaRPr sz="16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silicon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7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78CF40C-4580-4A06-A69F-0D2660B259E2}"/>
              </a:ext>
            </a:extLst>
          </p:cNvPr>
          <p:cNvGrpSpPr/>
          <p:nvPr/>
        </p:nvGrpSpPr>
        <p:grpSpPr>
          <a:xfrm>
            <a:off x="1243203" y="3395853"/>
            <a:ext cx="10661864" cy="2357977"/>
            <a:chOff x="1062228" y="3043428"/>
            <a:chExt cx="7324725" cy="38195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E33C1B4-D382-43A4-BB36-B84769F702BC}"/>
                </a:ext>
              </a:extLst>
            </p:cNvPr>
            <p:cNvSpPr/>
            <p:nvPr/>
          </p:nvSpPr>
          <p:spPr>
            <a:xfrm>
              <a:off x="1066800" y="3047999"/>
              <a:ext cx="7315200" cy="3810000"/>
            </a:xfrm>
            <a:custGeom>
              <a:avLst/>
              <a:gdLst/>
              <a:ahLst/>
              <a:cxnLst/>
              <a:rect l="l" t="t" r="r" b="b"/>
              <a:pathLst>
                <a:path w="7315200" h="3810000">
                  <a:moveTo>
                    <a:pt x="7315200" y="0"/>
                  </a:moveTo>
                  <a:lnTo>
                    <a:pt x="0" y="0"/>
                  </a:lnTo>
                  <a:lnTo>
                    <a:pt x="0" y="3810000"/>
                  </a:lnTo>
                  <a:lnTo>
                    <a:pt x="7315200" y="3810000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A07D1C3-EEBC-4224-B62B-37C8A9598D52}"/>
                </a:ext>
              </a:extLst>
            </p:cNvPr>
            <p:cNvSpPr/>
            <p:nvPr/>
          </p:nvSpPr>
          <p:spPr>
            <a:xfrm>
              <a:off x="1066800" y="3047999"/>
              <a:ext cx="7315200" cy="3810000"/>
            </a:xfrm>
            <a:custGeom>
              <a:avLst/>
              <a:gdLst/>
              <a:ahLst/>
              <a:cxnLst/>
              <a:rect l="l" t="t" r="r" b="b"/>
              <a:pathLst>
                <a:path w="7315200" h="3810000">
                  <a:moveTo>
                    <a:pt x="0" y="0"/>
                  </a:moveTo>
                  <a:lnTo>
                    <a:pt x="0" y="3810000"/>
                  </a:lnTo>
                  <a:lnTo>
                    <a:pt x="7315200" y="3810000"/>
                  </a:lnTo>
                  <a:lnTo>
                    <a:pt x="73152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AB3305A-8ACE-4E04-8C02-2893F8FCC8CB}"/>
                </a:ext>
              </a:extLst>
            </p:cNvPr>
            <p:cNvSpPr/>
            <p:nvPr/>
          </p:nvSpPr>
          <p:spPr>
            <a:xfrm>
              <a:off x="2286000" y="3200399"/>
              <a:ext cx="5105400" cy="3547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EEFF2D6-8D5B-468C-96CC-7054A8D22172}"/>
              </a:ext>
            </a:extLst>
          </p:cNvPr>
          <p:cNvSpPr txBox="1">
            <a:spLocks/>
          </p:cNvSpPr>
          <p:nvPr/>
        </p:nvSpPr>
        <p:spPr>
          <a:xfrm>
            <a:off x="3359530" y="464693"/>
            <a:ext cx="449859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IN" dirty="0"/>
              <a:t>Semiconductor</a:t>
            </a:r>
            <a:r>
              <a:rPr lang="en-IN" spc="-75" dirty="0"/>
              <a:t> </a:t>
            </a:r>
            <a:endParaRPr lang="en-IN" sz="320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F82F0D0-B150-4A39-A0CB-25EDABCF94EF}"/>
              </a:ext>
            </a:extLst>
          </p:cNvPr>
          <p:cNvSpPr txBox="1"/>
          <p:nvPr/>
        </p:nvSpPr>
        <p:spPr>
          <a:xfrm>
            <a:off x="583564" y="1566199"/>
            <a:ext cx="13075226" cy="12965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Silicon is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15" dirty="0">
                <a:latin typeface="Times New Roman"/>
                <a:cs typeface="Times New Roman"/>
              </a:rPr>
              <a:t>most </a:t>
            </a:r>
            <a:r>
              <a:rPr sz="2000" spc="-5" dirty="0">
                <a:latin typeface="Times New Roman"/>
                <a:cs typeface="Times New Roman"/>
              </a:rPr>
              <a:t>common material </a:t>
            </a:r>
            <a:r>
              <a:rPr sz="2000" spc="-10" dirty="0">
                <a:latin typeface="Times New Roman"/>
                <a:cs typeface="Times New Roman"/>
              </a:rPr>
              <a:t>used </a:t>
            </a:r>
            <a:r>
              <a:rPr sz="2000" spc="-5" dirty="0">
                <a:latin typeface="Times New Roman"/>
                <a:cs typeface="Times New Roman"/>
              </a:rPr>
              <a:t>to build </a:t>
            </a:r>
            <a:r>
              <a:rPr sz="2000" spc="-10" dirty="0">
                <a:latin typeface="Times New Roman"/>
                <a:cs typeface="Times New Roman"/>
              </a:rPr>
              <a:t>semiconductor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devices.</a:t>
            </a:r>
            <a:endParaRPr sz="2000" dirty="0">
              <a:latin typeface="Times New Roman"/>
              <a:cs typeface="Times New Roman"/>
            </a:endParaRPr>
          </a:p>
          <a:p>
            <a:pPr marL="356870" marR="6350" indent="-344805">
              <a:lnSpc>
                <a:spcPct val="80000"/>
              </a:lnSpc>
              <a:spcBef>
                <a:spcPts val="194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Si is </a:t>
            </a:r>
            <a:r>
              <a:rPr sz="2000" spc="-10" dirty="0">
                <a:latin typeface="Times New Roman"/>
                <a:cs typeface="Times New Roman"/>
              </a:rPr>
              <a:t>the main </a:t>
            </a:r>
            <a:r>
              <a:rPr sz="2000" spc="-5" dirty="0">
                <a:latin typeface="Times New Roman"/>
                <a:cs typeface="Times New Roman"/>
              </a:rPr>
              <a:t>ingredient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sand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it is estimated </a:t>
            </a:r>
            <a:r>
              <a:rPr sz="2000" spc="-1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a </a:t>
            </a:r>
            <a:r>
              <a:rPr sz="2000" dirty="0">
                <a:latin typeface="Times New Roman"/>
                <a:cs typeface="Times New Roman"/>
              </a:rPr>
              <a:t>cubic </a:t>
            </a:r>
            <a:r>
              <a:rPr sz="2000" spc="-15" dirty="0">
                <a:latin typeface="Times New Roman"/>
                <a:cs typeface="Times New Roman"/>
              </a:rPr>
              <a:t>mile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seawater  </a:t>
            </a:r>
            <a:r>
              <a:rPr sz="2000" spc="-10" dirty="0">
                <a:latin typeface="Times New Roman"/>
                <a:cs typeface="Times New Roman"/>
              </a:rPr>
              <a:t>contains </a:t>
            </a:r>
            <a:r>
              <a:rPr sz="2000" dirty="0">
                <a:latin typeface="Times New Roman"/>
                <a:cs typeface="Times New Roman"/>
              </a:rPr>
              <a:t>15,000 </a:t>
            </a:r>
            <a:r>
              <a:rPr sz="2000" spc="-5" dirty="0">
                <a:latin typeface="Times New Roman"/>
                <a:cs typeface="Times New Roman"/>
              </a:rPr>
              <a:t>tons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Si.</a:t>
            </a:r>
            <a:endParaRPr sz="20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1939"/>
              </a:lnSpc>
              <a:spcBef>
                <a:spcPts val="1890"/>
              </a:spcBef>
              <a:buChar char="•"/>
              <a:tabLst>
                <a:tab pos="356870" algn="l"/>
                <a:tab pos="357505" algn="l"/>
                <a:tab pos="698500" algn="l"/>
                <a:tab pos="996950" algn="l"/>
                <a:tab pos="2100580" algn="l"/>
                <a:tab pos="3399790" algn="l"/>
                <a:tab pos="3640454" algn="l"/>
                <a:tab pos="4819650" algn="l"/>
                <a:tab pos="5834380" algn="l"/>
                <a:tab pos="6330950" algn="l"/>
                <a:tab pos="6767195" algn="l"/>
                <a:tab pos="7294245" algn="l"/>
                <a:tab pos="8421370" algn="l"/>
              </a:tabLst>
            </a:pP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e  electronic devices.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457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3403978-12C3-443B-A64C-1E8330F6DE5E}"/>
              </a:ext>
            </a:extLst>
          </p:cNvPr>
          <p:cNvSpPr txBox="1">
            <a:spLocks/>
          </p:cNvSpPr>
          <p:nvPr/>
        </p:nvSpPr>
        <p:spPr>
          <a:xfrm>
            <a:off x="3219894" y="180975"/>
            <a:ext cx="4990656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IN" dirty="0"/>
              <a:t>Semiconductor</a:t>
            </a:r>
            <a:r>
              <a:rPr lang="en-IN" spc="-75" dirty="0"/>
              <a:t> </a:t>
            </a:r>
            <a:endParaRPr lang="en-IN" sz="32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C69422E-CABA-4239-9A87-DAD775E802FA}"/>
              </a:ext>
            </a:extLst>
          </p:cNvPr>
          <p:cNvSpPr txBox="1"/>
          <p:nvPr/>
        </p:nvSpPr>
        <p:spPr>
          <a:xfrm>
            <a:off x="203528" y="1007589"/>
            <a:ext cx="11784943" cy="31547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2880" marR="5080" indent="-170815">
              <a:lnSpc>
                <a:spcPts val="2160"/>
              </a:lnSpc>
              <a:spcBef>
                <a:spcPts val="360"/>
              </a:spcBef>
              <a:buChar char="•"/>
              <a:tabLst>
                <a:tab pos="183515" algn="l"/>
              </a:tabLst>
            </a:pPr>
            <a:r>
              <a:rPr sz="2000" spc="-10" dirty="0">
                <a:latin typeface="Times New Roman"/>
                <a:cs typeface="Times New Roman"/>
              </a:rPr>
              <a:t>Atoms </a:t>
            </a:r>
            <a:r>
              <a:rPr sz="2000" spc="-5" dirty="0">
                <a:latin typeface="Times New Roman"/>
                <a:cs typeface="Times New Roman"/>
              </a:rPr>
              <a:t>in a pure silicon wafer </a:t>
            </a:r>
            <a:r>
              <a:rPr sz="2000" spc="-10" dirty="0">
                <a:latin typeface="Times New Roman"/>
                <a:cs typeface="Times New Roman"/>
              </a:rPr>
              <a:t>contains four </a:t>
            </a:r>
            <a:r>
              <a:rPr sz="2000" spc="-5" dirty="0">
                <a:latin typeface="Times New Roman"/>
                <a:cs typeface="Times New Roman"/>
              </a:rPr>
              <a:t>electrons in outer </a:t>
            </a:r>
            <a:r>
              <a:rPr sz="2000" spc="5" dirty="0">
                <a:latin typeface="Times New Roman"/>
                <a:cs typeface="Times New Roman"/>
              </a:rPr>
              <a:t>orbit </a:t>
            </a:r>
            <a:r>
              <a:rPr sz="2000" spc="-5" dirty="0">
                <a:latin typeface="Times New Roman"/>
                <a:cs typeface="Times New Roman"/>
              </a:rPr>
              <a:t>(called </a:t>
            </a:r>
            <a:r>
              <a:rPr sz="2000" spc="-10" dirty="0">
                <a:latin typeface="Times New Roman"/>
                <a:cs typeface="Times New Roman"/>
              </a:rPr>
              <a:t>valence  </a:t>
            </a:r>
            <a:r>
              <a:rPr sz="2000" spc="-5" dirty="0">
                <a:latin typeface="Times New Roman"/>
                <a:cs typeface="Times New Roman"/>
              </a:rPr>
              <a:t>electrons).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5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Germanium </a:t>
            </a:r>
            <a:r>
              <a:rPr sz="1800" dirty="0">
                <a:latin typeface="Times New Roman"/>
                <a:cs typeface="Times New Roman"/>
              </a:rPr>
              <a:t>is another </a:t>
            </a:r>
            <a:r>
              <a:rPr sz="1800" spc="-5" dirty="0">
                <a:latin typeface="Times New Roman"/>
                <a:cs typeface="Times New Roman"/>
              </a:rPr>
              <a:t>semiconductor </a:t>
            </a:r>
            <a:r>
              <a:rPr sz="1800" spc="-10" dirty="0">
                <a:latin typeface="Times New Roman"/>
                <a:cs typeface="Times New Roman"/>
              </a:rPr>
              <a:t>material with </a:t>
            </a:r>
            <a:r>
              <a:rPr sz="1800" spc="-5" dirty="0">
                <a:latin typeface="Times New Roman"/>
                <a:cs typeface="Times New Roman"/>
              </a:rPr>
              <a:t>four valence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electrons.</a:t>
            </a:r>
          </a:p>
          <a:p>
            <a:pPr marL="182880" marR="8255" indent="-170815">
              <a:lnSpc>
                <a:spcPts val="2160"/>
              </a:lnSpc>
              <a:spcBef>
                <a:spcPts val="985"/>
              </a:spcBef>
              <a:buChar char="•"/>
              <a:tabLst>
                <a:tab pos="183515" algn="l"/>
              </a:tabLst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10" dirty="0">
                <a:latin typeface="Times New Roman"/>
                <a:cs typeface="Times New Roman"/>
              </a:rPr>
              <a:t>the crystalline </a:t>
            </a:r>
            <a:r>
              <a:rPr sz="2000" spc="-5" dirty="0">
                <a:latin typeface="Times New Roman"/>
                <a:cs typeface="Times New Roman"/>
              </a:rPr>
              <a:t>lattice </a:t>
            </a:r>
            <a:r>
              <a:rPr sz="2000" spc="-10" dirty="0">
                <a:latin typeface="Times New Roman"/>
                <a:cs typeface="Times New Roman"/>
              </a:rPr>
              <a:t>structure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Si, </a:t>
            </a:r>
            <a:r>
              <a:rPr sz="2000" spc="-10" dirty="0">
                <a:latin typeface="Times New Roman"/>
                <a:cs typeface="Times New Roman"/>
              </a:rPr>
              <a:t>the valence </a:t>
            </a:r>
            <a:r>
              <a:rPr sz="2000" spc="-5" dirty="0">
                <a:latin typeface="Times New Roman"/>
                <a:cs typeface="Times New Roman"/>
              </a:rPr>
              <a:t>electrons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every Si </a:t>
            </a:r>
            <a:r>
              <a:rPr sz="2000" dirty="0">
                <a:latin typeface="Times New Roman"/>
                <a:cs typeface="Times New Roman"/>
              </a:rPr>
              <a:t>atom </a:t>
            </a:r>
            <a:r>
              <a:rPr sz="2000" spc="-5" dirty="0">
                <a:latin typeface="Times New Roman"/>
                <a:cs typeface="Times New Roman"/>
              </a:rPr>
              <a:t>are  locked </a:t>
            </a:r>
            <a:r>
              <a:rPr sz="2000" spc="-10" dirty="0">
                <a:latin typeface="Times New Roman"/>
                <a:cs typeface="Times New Roman"/>
              </a:rPr>
              <a:t>up </a:t>
            </a:r>
            <a:r>
              <a:rPr sz="2000" spc="-5" dirty="0">
                <a:latin typeface="Times New Roman"/>
                <a:cs typeface="Times New Roman"/>
              </a:rPr>
              <a:t>in covalent </a:t>
            </a:r>
            <a:r>
              <a:rPr sz="2000" dirty="0">
                <a:latin typeface="Times New Roman"/>
                <a:cs typeface="Times New Roman"/>
              </a:rPr>
              <a:t>bonds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valence electrons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four neighboring Si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atoms.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pure </a:t>
            </a:r>
            <a:r>
              <a:rPr sz="1800" spc="-10" dirty="0">
                <a:latin typeface="Times New Roman"/>
                <a:cs typeface="Times New Roman"/>
              </a:rPr>
              <a:t>form, </a:t>
            </a:r>
            <a:r>
              <a:rPr sz="1800" dirty="0">
                <a:latin typeface="Times New Roman"/>
                <a:cs typeface="Times New Roman"/>
              </a:rPr>
              <a:t>Si </a:t>
            </a:r>
            <a:r>
              <a:rPr sz="1800" spc="-5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does not </a:t>
            </a:r>
            <a:r>
              <a:rPr sz="1800" spc="-5" dirty="0">
                <a:latin typeface="Times New Roman"/>
                <a:cs typeface="Times New Roman"/>
              </a:rPr>
              <a:t>contain any free charge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carriers.</a:t>
            </a:r>
          </a:p>
          <a:p>
            <a:pPr marL="756285" lvl="1" indent="-287020">
              <a:lnSpc>
                <a:spcPct val="100000"/>
              </a:lnSpc>
              <a:spcBef>
                <a:spcPts val="64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applied voltage across </a:t>
            </a:r>
            <a:r>
              <a:rPr sz="1800" dirty="0">
                <a:latin typeface="Times New Roman"/>
                <a:cs typeface="Times New Roman"/>
              </a:rPr>
              <a:t>pure </a:t>
            </a:r>
            <a:r>
              <a:rPr sz="1800" spc="-10" dirty="0">
                <a:latin typeface="Times New Roman"/>
                <a:cs typeface="Times New Roman"/>
              </a:rPr>
              <a:t>Si </a:t>
            </a:r>
            <a:r>
              <a:rPr sz="1800" spc="-5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does </a:t>
            </a:r>
            <a:r>
              <a:rPr sz="1800" spc="-5" dirty="0">
                <a:latin typeface="Times New Roman"/>
                <a:cs typeface="Times New Roman"/>
              </a:rPr>
              <a:t>not </a:t>
            </a:r>
            <a:r>
              <a:rPr sz="1800" spc="-10" dirty="0">
                <a:latin typeface="Times New Roman"/>
                <a:cs typeface="Times New Roman"/>
              </a:rPr>
              <a:t>yield </a:t>
            </a:r>
            <a:r>
              <a:rPr sz="1800" spc="-5" dirty="0">
                <a:latin typeface="Times New Roman"/>
                <a:cs typeface="Times New Roman"/>
              </a:rPr>
              <a:t>electron flow </a:t>
            </a:r>
            <a:r>
              <a:rPr sz="1800" dirty="0">
                <a:latin typeface="Times New Roman"/>
                <a:cs typeface="Times New Roman"/>
              </a:rPr>
              <a:t>through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wafer.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5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A pure Si </a:t>
            </a:r>
            <a:r>
              <a:rPr sz="1800" spc="-10" dirty="0">
                <a:latin typeface="Times New Roman"/>
                <a:cs typeface="Times New Roman"/>
              </a:rPr>
              <a:t>wafer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said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act </a:t>
            </a:r>
            <a:r>
              <a:rPr sz="1800" spc="-5" dirty="0">
                <a:latin typeface="Times New Roman"/>
                <a:cs typeface="Times New Roman"/>
              </a:rPr>
              <a:t>as an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insulator.</a:t>
            </a:r>
            <a:endParaRPr sz="1800" dirty="0">
              <a:latin typeface="Times New Roman"/>
              <a:cs typeface="Times New Roman"/>
            </a:endParaRPr>
          </a:p>
          <a:p>
            <a:pPr marL="182880" marR="5080" indent="-170815">
              <a:lnSpc>
                <a:spcPts val="2160"/>
              </a:lnSpc>
              <a:spcBef>
                <a:spcPts val="1005"/>
              </a:spcBef>
              <a:buChar char="•"/>
              <a:tabLst>
                <a:tab pos="183515" algn="l"/>
              </a:tabLst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order to </a:t>
            </a:r>
            <a:r>
              <a:rPr sz="2000" spc="-20" dirty="0">
                <a:latin typeface="Times New Roman"/>
                <a:cs typeface="Times New Roman"/>
              </a:rPr>
              <a:t>make </a:t>
            </a:r>
            <a:r>
              <a:rPr sz="2000" spc="-10" dirty="0">
                <a:latin typeface="Times New Roman"/>
                <a:cs typeface="Times New Roman"/>
              </a:rPr>
              <a:t>useful </a:t>
            </a:r>
            <a:r>
              <a:rPr sz="2000" spc="-5" dirty="0">
                <a:latin typeface="Times New Roman"/>
                <a:cs typeface="Times New Roman"/>
              </a:rPr>
              <a:t>semiconductor devices, </a:t>
            </a:r>
            <a:r>
              <a:rPr sz="2000" spc="-10" dirty="0">
                <a:latin typeface="Times New Roman"/>
                <a:cs typeface="Times New Roman"/>
              </a:rPr>
              <a:t>materials </a:t>
            </a:r>
            <a:r>
              <a:rPr sz="2000" spc="-5" dirty="0">
                <a:latin typeface="Times New Roman"/>
                <a:cs typeface="Times New Roman"/>
              </a:rPr>
              <a:t>such as phosphorus </a:t>
            </a:r>
            <a:r>
              <a:rPr sz="2000" dirty="0">
                <a:latin typeface="Times New Roman"/>
                <a:cs typeface="Times New Roman"/>
              </a:rPr>
              <a:t>(P) </a:t>
            </a:r>
            <a:r>
              <a:rPr sz="2000" spc="-10" dirty="0">
                <a:latin typeface="Times New Roman"/>
                <a:cs typeface="Times New Roman"/>
              </a:rPr>
              <a:t>and 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10" dirty="0">
                <a:latin typeface="Times New Roman"/>
                <a:cs typeface="Times New Roman"/>
              </a:rPr>
              <a:t>(B) are </a:t>
            </a:r>
            <a:r>
              <a:rPr sz="2000" spc="-5" dirty="0">
                <a:latin typeface="Times New Roman"/>
                <a:cs typeface="Times New Roman"/>
              </a:rPr>
              <a:t>added to Si to </a:t>
            </a:r>
            <a:r>
              <a:rPr sz="2000" spc="-10" dirty="0">
                <a:latin typeface="Times New Roman"/>
                <a:cs typeface="Times New Roman"/>
              </a:rPr>
              <a:t>change </a:t>
            </a:r>
            <a:r>
              <a:rPr sz="2000" spc="-5" dirty="0">
                <a:latin typeface="Times New Roman"/>
                <a:cs typeface="Times New Roman"/>
              </a:rPr>
              <a:t>Si’s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conductivity.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83B5CEFC-5B20-4039-A9D2-A2B41C69A95E}"/>
              </a:ext>
            </a:extLst>
          </p:cNvPr>
          <p:cNvGrpSpPr/>
          <p:nvPr/>
        </p:nvGrpSpPr>
        <p:grpSpPr>
          <a:xfrm>
            <a:off x="690561" y="4667250"/>
            <a:ext cx="9494583" cy="1752599"/>
            <a:chOff x="685800" y="3810000"/>
            <a:chExt cx="7239000" cy="29718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9109C22-AD76-4636-9004-01F4617491C4}"/>
                </a:ext>
              </a:extLst>
            </p:cNvPr>
            <p:cNvSpPr/>
            <p:nvPr/>
          </p:nvSpPr>
          <p:spPr>
            <a:xfrm>
              <a:off x="685800" y="3810000"/>
              <a:ext cx="7239000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B9D5FDB-1CD5-44DE-94BA-B062434CEF94}"/>
                </a:ext>
              </a:extLst>
            </p:cNvPr>
            <p:cNvSpPr/>
            <p:nvPr/>
          </p:nvSpPr>
          <p:spPr>
            <a:xfrm>
              <a:off x="3779520" y="4291583"/>
              <a:ext cx="180340" cy="405765"/>
            </a:xfrm>
            <a:custGeom>
              <a:avLst/>
              <a:gdLst/>
              <a:ahLst/>
              <a:cxnLst/>
              <a:rect l="l" t="t" r="r" b="b"/>
              <a:pathLst>
                <a:path w="180339" h="405764">
                  <a:moveTo>
                    <a:pt x="0" y="320040"/>
                  </a:moveTo>
                  <a:lnTo>
                    <a:pt x="9143" y="405384"/>
                  </a:lnTo>
                  <a:lnTo>
                    <a:pt x="73151" y="350520"/>
                  </a:lnTo>
                  <a:lnTo>
                    <a:pt x="42671" y="350520"/>
                  </a:lnTo>
                  <a:lnTo>
                    <a:pt x="21335" y="341376"/>
                  </a:lnTo>
                  <a:lnTo>
                    <a:pt x="25537" y="330680"/>
                  </a:lnTo>
                  <a:lnTo>
                    <a:pt x="0" y="320040"/>
                  </a:lnTo>
                  <a:close/>
                </a:path>
                <a:path w="180339" h="405764">
                  <a:moveTo>
                    <a:pt x="25537" y="330680"/>
                  </a:moveTo>
                  <a:lnTo>
                    <a:pt x="21335" y="341376"/>
                  </a:lnTo>
                  <a:lnTo>
                    <a:pt x="42671" y="350520"/>
                  </a:lnTo>
                  <a:lnTo>
                    <a:pt x="47042" y="339641"/>
                  </a:lnTo>
                  <a:lnTo>
                    <a:pt x="25537" y="330680"/>
                  </a:lnTo>
                  <a:close/>
                </a:path>
                <a:path w="180339" h="405764">
                  <a:moveTo>
                    <a:pt x="47042" y="339641"/>
                  </a:moveTo>
                  <a:lnTo>
                    <a:pt x="42671" y="350520"/>
                  </a:lnTo>
                  <a:lnTo>
                    <a:pt x="73151" y="350520"/>
                  </a:lnTo>
                  <a:lnTo>
                    <a:pt x="47042" y="339641"/>
                  </a:lnTo>
                  <a:close/>
                </a:path>
                <a:path w="180339" h="405764">
                  <a:moveTo>
                    <a:pt x="155447" y="0"/>
                  </a:moveTo>
                  <a:lnTo>
                    <a:pt x="25537" y="330680"/>
                  </a:lnTo>
                  <a:lnTo>
                    <a:pt x="47042" y="339641"/>
                  </a:lnTo>
                  <a:lnTo>
                    <a:pt x="179831" y="9144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148E1CF-67D1-47A5-8140-25A5B8F259A5}"/>
              </a:ext>
            </a:extLst>
          </p:cNvPr>
          <p:cNvSpPr txBox="1"/>
          <p:nvPr/>
        </p:nvSpPr>
        <p:spPr>
          <a:xfrm>
            <a:off x="3475925" y="4264786"/>
            <a:ext cx="16357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4 </a:t>
            </a:r>
            <a:r>
              <a:rPr sz="1200" b="1" spc="-5" dirty="0">
                <a:latin typeface="Times New Roman"/>
                <a:cs typeface="Times New Roman"/>
              </a:rPr>
              <a:t>valence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electrons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9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49D20E-1CAF-4D78-85E9-8F72081AA56B}"/>
              </a:ext>
            </a:extLst>
          </p:cNvPr>
          <p:cNvSpPr txBox="1">
            <a:spLocks/>
          </p:cNvSpPr>
          <p:nvPr/>
        </p:nvSpPr>
        <p:spPr>
          <a:xfrm>
            <a:off x="3120644" y="0"/>
            <a:ext cx="488988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dirty="0"/>
              <a:t>N-Type</a:t>
            </a:r>
            <a:r>
              <a:rPr lang="en-IN" spc="-60" dirty="0"/>
              <a:t> </a:t>
            </a:r>
            <a:r>
              <a:rPr lang="en-IN" spc="-5" dirty="0"/>
              <a:t>Silicon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CF4D69-1730-4D14-846C-95D653D75695}"/>
              </a:ext>
            </a:extLst>
          </p:cNvPr>
          <p:cNvSpPr txBox="1"/>
          <p:nvPr/>
        </p:nvSpPr>
        <p:spPr>
          <a:xfrm>
            <a:off x="1034413" y="646852"/>
            <a:ext cx="9614537" cy="352147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2270" marR="36830" indent="-344805" algn="just">
              <a:lnSpc>
                <a:spcPts val="2160"/>
              </a:lnSpc>
              <a:spcBef>
                <a:spcPts val="360"/>
              </a:spcBef>
              <a:buChar char="•"/>
              <a:tabLst>
                <a:tab pos="382905" algn="l"/>
              </a:tabLst>
            </a:pPr>
            <a:r>
              <a:rPr sz="2000" spc="-10" dirty="0">
                <a:latin typeface="Times New Roman"/>
                <a:cs typeface="Times New Roman"/>
              </a:rPr>
              <a:t>Pentavalent </a:t>
            </a:r>
            <a:r>
              <a:rPr sz="2000" spc="-5" dirty="0">
                <a:latin typeface="Times New Roman"/>
                <a:cs typeface="Times New Roman"/>
              </a:rPr>
              <a:t>impurities </a:t>
            </a:r>
            <a:r>
              <a:rPr sz="2000" spc="-10" dirty="0">
                <a:latin typeface="Times New Roman"/>
                <a:cs typeface="Times New Roman"/>
              </a:rPr>
              <a:t>such </a:t>
            </a:r>
            <a:r>
              <a:rPr sz="2000" spc="5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phosphorus, arsenic, </a:t>
            </a:r>
            <a:r>
              <a:rPr sz="2000" spc="-10" dirty="0">
                <a:latin typeface="Times New Roman"/>
                <a:cs typeface="Times New Roman"/>
              </a:rPr>
              <a:t>antimony, </a:t>
            </a:r>
            <a:r>
              <a:rPr sz="2000" spc="-5" dirty="0">
                <a:latin typeface="Times New Roman"/>
                <a:cs typeface="Times New Roman"/>
              </a:rPr>
              <a:t>and bismuth have 5  </a:t>
            </a:r>
            <a:r>
              <a:rPr sz="2000" spc="-10" dirty="0">
                <a:latin typeface="Times New Roman"/>
                <a:cs typeface="Times New Roman"/>
              </a:rPr>
              <a:t>valence</a:t>
            </a:r>
            <a:r>
              <a:rPr sz="2000" spc="-5" dirty="0">
                <a:latin typeface="Times New Roman"/>
                <a:cs typeface="Times New Roman"/>
              </a:rPr>
              <a:t> electrons.</a:t>
            </a:r>
            <a:endParaRPr sz="2000">
              <a:latin typeface="Times New Roman"/>
              <a:cs typeface="Times New Roman"/>
            </a:endParaRPr>
          </a:p>
          <a:p>
            <a:pPr marL="382270" marR="30480" indent="-344805" algn="just">
              <a:lnSpc>
                <a:spcPts val="2160"/>
              </a:lnSpc>
              <a:spcBef>
                <a:spcPts val="985"/>
              </a:spcBef>
              <a:buChar char="•"/>
              <a:tabLst>
                <a:tab pos="38290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When phosphorus impurity is </a:t>
            </a:r>
            <a:r>
              <a:rPr sz="2000" dirty="0">
                <a:latin typeface="Times New Roman"/>
                <a:cs typeface="Times New Roman"/>
              </a:rPr>
              <a:t>added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Si, every phosphorus atom’s </a:t>
            </a:r>
            <a:r>
              <a:rPr sz="2000" spc="-10" dirty="0">
                <a:latin typeface="Times New Roman"/>
                <a:cs typeface="Times New Roman"/>
              </a:rPr>
              <a:t>four valence  </a:t>
            </a:r>
            <a:r>
              <a:rPr sz="2000" spc="-5" dirty="0">
                <a:latin typeface="Times New Roman"/>
                <a:cs typeface="Times New Roman"/>
              </a:rPr>
              <a:t>electrons are locked </a:t>
            </a:r>
            <a:r>
              <a:rPr sz="2000" spc="-10" dirty="0">
                <a:latin typeface="Times New Roman"/>
                <a:cs typeface="Times New Roman"/>
              </a:rPr>
              <a:t>up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-10" dirty="0">
                <a:latin typeface="Times New Roman"/>
                <a:cs typeface="Times New Roman"/>
              </a:rPr>
              <a:t>covalent </a:t>
            </a:r>
            <a:r>
              <a:rPr sz="2000" spc="-5" dirty="0">
                <a:latin typeface="Times New Roman"/>
                <a:cs typeface="Times New Roman"/>
              </a:rPr>
              <a:t>bond </a:t>
            </a:r>
            <a:r>
              <a:rPr sz="2000" spc="-2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valence electrons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four </a:t>
            </a:r>
            <a:r>
              <a:rPr sz="2000" spc="-5" dirty="0">
                <a:latin typeface="Times New Roman"/>
                <a:cs typeface="Times New Roman"/>
              </a:rPr>
              <a:t>neighboring  Si </a:t>
            </a:r>
            <a:r>
              <a:rPr sz="2000" spc="-10" dirty="0">
                <a:latin typeface="Times New Roman"/>
                <a:cs typeface="Times New Roman"/>
              </a:rPr>
              <a:t>atoms. </a:t>
            </a:r>
            <a:r>
              <a:rPr sz="2000" spc="-5" dirty="0">
                <a:latin typeface="Times New Roman"/>
                <a:cs typeface="Times New Roman"/>
              </a:rPr>
              <a:t>However,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5</a:t>
            </a:r>
            <a:r>
              <a:rPr sz="1950" spc="7" baseline="25641" dirty="0">
                <a:latin typeface="Times New Roman"/>
                <a:cs typeface="Times New Roman"/>
              </a:rPr>
              <a:t>th </a:t>
            </a:r>
            <a:r>
              <a:rPr sz="2000" spc="-5" dirty="0">
                <a:latin typeface="Times New Roman"/>
                <a:cs typeface="Times New Roman"/>
              </a:rPr>
              <a:t>valence electron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phosphorus atom </a:t>
            </a:r>
            <a:r>
              <a:rPr sz="2000" dirty="0">
                <a:latin typeface="Times New Roman"/>
                <a:cs typeface="Times New Roman"/>
              </a:rPr>
              <a:t>does </a:t>
            </a:r>
            <a:r>
              <a:rPr sz="2000" spc="-5" dirty="0">
                <a:latin typeface="Times New Roman"/>
                <a:cs typeface="Times New Roman"/>
              </a:rPr>
              <a:t>not </a:t>
            </a:r>
            <a:r>
              <a:rPr sz="2000" spc="-15" dirty="0">
                <a:latin typeface="Times New Roman"/>
                <a:cs typeface="Times New Roman"/>
              </a:rPr>
              <a:t>find </a:t>
            </a:r>
            <a:r>
              <a:rPr sz="2000" spc="-5" dirty="0">
                <a:latin typeface="Times New Roman"/>
                <a:cs typeface="Times New Roman"/>
              </a:rPr>
              <a:t>a  binding electron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thus remains </a:t>
            </a:r>
            <a:r>
              <a:rPr sz="2000" spc="-10" dirty="0">
                <a:latin typeface="Times New Roman"/>
                <a:cs typeface="Times New Roman"/>
              </a:rPr>
              <a:t>free </a:t>
            </a:r>
            <a:r>
              <a:rPr sz="2000" spc="-5" dirty="0">
                <a:latin typeface="Times New Roman"/>
                <a:cs typeface="Times New Roman"/>
              </a:rPr>
              <a:t>to float. When a </a:t>
            </a:r>
            <a:r>
              <a:rPr sz="2000" spc="-10" dirty="0">
                <a:latin typeface="Times New Roman"/>
                <a:cs typeface="Times New Roman"/>
              </a:rPr>
              <a:t>voltage </a:t>
            </a:r>
            <a:r>
              <a:rPr sz="2000" spc="-5" dirty="0">
                <a:latin typeface="Times New Roman"/>
                <a:cs typeface="Times New Roman"/>
              </a:rPr>
              <a:t>is applied </a:t>
            </a:r>
            <a:r>
              <a:rPr sz="2000" spc="-10" dirty="0">
                <a:latin typeface="Times New Roman"/>
                <a:cs typeface="Times New Roman"/>
              </a:rPr>
              <a:t>across the  </a:t>
            </a:r>
            <a:r>
              <a:rPr sz="2000" spc="-5" dirty="0">
                <a:latin typeface="Times New Roman"/>
                <a:cs typeface="Times New Roman"/>
              </a:rPr>
              <a:t>silicon-phosphorus </a:t>
            </a:r>
            <a:r>
              <a:rPr sz="2000" spc="-10" dirty="0">
                <a:latin typeface="Times New Roman"/>
                <a:cs typeface="Times New Roman"/>
              </a:rPr>
              <a:t>mixture, </a:t>
            </a:r>
            <a:r>
              <a:rPr sz="2000" spc="-5" dirty="0">
                <a:latin typeface="Times New Roman"/>
                <a:cs typeface="Times New Roman"/>
              </a:rPr>
              <a:t>free electrons </a:t>
            </a:r>
            <a:r>
              <a:rPr sz="2000" spc="-10" dirty="0">
                <a:latin typeface="Times New Roman"/>
                <a:cs typeface="Times New Roman"/>
              </a:rPr>
              <a:t>migrate toward </a:t>
            </a:r>
            <a:r>
              <a:rPr sz="2000" spc="-5" dirty="0">
                <a:latin typeface="Times New Roman"/>
                <a:cs typeface="Times New Roman"/>
              </a:rPr>
              <a:t>the positive voltage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end.</a:t>
            </a:r>
            <a:endParaRPr sz="2000">
              <a:latin typeface="Times New Roman"/>
              <a:cs typeface="Times New Roman"/>
            </a:endParaRPr>
          </a:p>
          <a:p>
            <a:pPr marL="382270" marR="30480" indent="-344805" algn="just">
              <a:lnSpc>
                <a:spcPts val="2160"/>
              </a:lnSpc>
              <a:spcBef>
                <a:spcPts val="960"/>
              </a:spcBef>
              <a:buChar char="•"/>
              <a:tabLst>
                <a:tab pos="38290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When phosphorus is </a:t>
            </a:r>
            <a:r>
              <a:rPr sz="2000" dirty="0">
                <a:latin typeface="Times New Roman"/>
                <a:cs typeface="Times New Roman"/>
              </a:rPr>
              <a:t>added </a:t>
            </a:r>
            <a:r>
              <a:rPr sz="2000" spc="-5" dirty="0">
                <a:latin typeface="Times New Roman"/>
                <a:cs typeface="Times New Roman"/>
              </a:rPr>
              <a:t>to Si to </a:t>
            </a:r>
            <a:r>
              <a:rPr sz="2000" spc="-15" dirty="0">
                <a:latin typeface="Times New Roman"/>
                <a:cs typeface="Times New Roman"/>
              </a:rPr>
              <a:t>yield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above effect, </a:t>
            </a:r>
            <a:r>
              <a:rPr sz="2000" spc="-20" dirty="0">
                <a:latin typeface="Times New Roman"/>
                <a:cs typeface="Times New Roman"/>
              </a:rPr>
              <a:t>we </a:t>
            </a:r>
            <a:r>
              <a:rPr sz="2000" dirty="0">
                <a:latin typeface="Times New Roman"/>
                <a:cs typeface="Times New Roman"/>
              </a:rPr>
              <a:t>say </a:t>
            </a:r>
            <a:r>
              <a:rPr sz="2000" spc="-1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Si is </a:t>
            </a:r>
            <a:r>
              <a:rPr sz="2000" dirty="0">
                <a:latin typeface="Times New Roman"/>
                <a:cs typeface="Times New Roman"/>
              </a:rPr>
              <a:t>doped  </a:t>
            </a:r>
            <a:r>
              <a:rPr sz="2000" spc="-5" dirty="0">
                <a:latin typeface="Times New Roman"/>
                <a:cs typeface="Times New Roman"/>
              </a:rPr>
              <a:t>with phosphorus.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resulting </a:t>
            </a:r>
            <a:r>
              <a:rPr sz="2000" spc="-10" dirty="0">
                <a:latin typeface="Times New Roman"/>
                <a:cs typeface="Times New Roman"/>
              </a:rPr>
              <a:t>mixture </a:t>
            </a:r>
            <a:r>
              <a:rPr sz="2000" spc="-5" dirty="0">
                <a:latin typeface="Times New Roman"/>
                <a:cs typeface="Times New Roman"/>
              </a:rPr>
              <a:t>is called N-type silicon (N: </a:t>
            </a:r>
            <a:r>
              <a:rPr sz="2000" spc="-10" dirty="0">
                <a:latin typeface="Times New Roman"/>
                <a:cs typeface="Times New Roman"/>
              </a:rPr>
              <a:t>negative </a:t>
            </a:r>
            <a:r>
              <a:rPr sz="2000" spc="-5" dirty="0">
                <a:latin typeface="Times New Roman"/>
                <a:cs typeface="Times New Roman"/>
              </a:rPr>
              <a:t>charge  carrier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silicon).</a:t>
            </a:r>
            <a:endParaRPr sz="2000">
              <a:latin typeface="Times New Roman"/>
              <a:cs typeface="Times New Roman"/>
            </a:endParaRPr>
          </a:p>
          <a:p>
            <a:pPr marL="382270" indent="-344805" algn="just">
              <a:lnSpc>
                <a:spcPct val="100000"/>
              </a:lnSpc>
              <a:spcBef>
                <a:spcPts val="715"/>
              </a:spcBef>
              <a:buChar char="•"/>
              <a:tabLst>
                <a:tab pos="3829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pentavalent </a:t>
            </a:r>
            <a:r>
              <a:rPr sz="2000" spc="-5" dirty="0">
                <a:latin typeface="Times New Roman"/>
                <a:cs typeface="Times New Roman"/>
              </a:rPr>
              <a:t>impurities are referred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as donor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impurities.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CFCFEA7-7D6E-414B-AE8A-C3ADBE49F29A}"/>
              </a:ext>
            </a:extLst>
          </p:cNvPr>
          <p:cNvGrpSpPr/>
          <p:nvPr/>
        </p:nvGrpSpPr>
        <p:grpSpPr>
          <a:xfrm>
            <a:off x="1118305" y="4247718"/>
            <a:ext cx="9446752" cy="2467196"/>
            <a:chOff x="228600" y="3886200"/>
            <a:chExt cx="8763000" cy="29718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9C0B362-DDC4-482E-BD9E-53ED0B8CDED9}"/>
                </a:ext>
              </a:extLst>
            </p:cNvPr>
            <p:cNvSpPr/>
            <p:nvPr/>
          </p:nvSpPr>
          <p:spPr>
            <a:xfrm>
              <a:off x="228600" y="3886200"/>
              <a:ext cx="8763000" cy="2971800"/>
            </a:xfrm>
            <a:custGeom>
              <a:avLst/>
              <a:gdLst/>
              <a:ahLst/>
              <a:cxnLst/>
              <a:rect l="l" t="t" r="r" b="b"/>
              <a:pathLst>
                <a:path w="8763000" h="2971800">
                  <a:moveTo>
                    <a:pt x="8763000" y="0"/>
                  </a:moveTo>
                  <a:lnTo>
                    <a:pt x="0" y="0"/>
                  </a:lnTo>
                  <a:lnTo>
                    <a:pt x="0" y="2971800"/>
                  </a:lnTo>
                  <a:lnTo>
                    <a:pt x="8763000" y="29718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F20FBA5-CE10-4930-A623-351EF70E75E5}"/>
                </a:ext>
              </a:extLst>
            </p:cNvPr>
            <p:cNvSpPr/>
            <p:nvPr/>
          </p:nvSpPr>
          <p:spPr>
            <a:xfrm>
              <a:off x="448056" y="4154424"/>
              <a:ext cx="8324088" cy="2298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102A2A4-13AF-486F-B195-027942CA358B}"/>
                </a:ext>
              </a:extLst>
            </p:cNvPr>
            <p:cNvSpPr/>
            <p:nvPr/>
          </p:nvSpPr>
          <p:spPr>
            <a:xfrm>
              <a:off x="2008632" y="4413504"/>
              <a:ext cx="573405" cy="226060"/>
            </a:xfrm>
            <a:custGeom>
              <a:avLst/>
              <a:gdLst/>
              <a:ahLst/>
              <a:cxnLst/>
              <a:rect l="l" t="t" r="r" b="b"/>
              <a:pathLst>
                <a:path w="573405" h="226060">
                  <a:moveTo>
                    <a:pt x="499017" y="200683"/>
                  </a:moveTo>
                  <a:lnTo>
                    <a:pt x="490728" y="225552"/>
                  </a:lnTo>
                  <a:lnTo>
                    <a:pt x="573024" y="213360"/>
                  </a:lnTo>
                  <a:lnTo>
                    <a:pt x="564337" y="204216"/>
                  </a:lnTo>
                  <a:lnTo>
                    <a:pt x="509016" y="204216"/>
                  </a:lnTo>
                  <a:lnTo>
                    <a:pt x="499017" y="200683"/>
                  </a:lnTo>
                  <a:close/>
                </a:path>
                <a:path w="573405" h="226060">
                  <a:moveTo>
                    <a:pt x="507252" y="175978"/>
                  </a:moveTo>
                  <a:lnTo>
                    <a:pt x="499017" y="200683"/>
                  </a:lnTo>
                  <a:lnTo>
                    <a:pt x="509016" y="204216"/>
                  </a:lnTo>
                  <a:lnTo>
                    <a:pt x="518160" y="179832"/>
                  </a:lnTo>
                  <a:lnTo>
                    <a:pt x="507252" y="175978"/>
                  </a:lnTo>
                  <a:close/>
                </a:path>
                <a:path w="573405" h="226060">
                  <a:moveTo>
                    <a:pt x="515112" y="152400"/>
                  </a:moveTo>
                  <a:lnTo>
                    <a:pt x="507252" y="175978"/>
                  </a:lnTo>
                  <a:lnTo>
                    <a:pt x="518160" y="179832"/>
                  </a:lnTo>
                  <a:lnTo>
                    <a:pt x="509016" y="204216"/>
                  </a:lnTo>
                  <a:lnTo>
                    <a:pt x="564337" y="204216"/>
                  </a:lnTo>
                  <a:lnTo>
                    <a:pt x="515112" y="152400"/>
                  </a:lnTo>
                  <a:close/>
                </a:path>
                <a:path w="573405" h="226060">
                  <a:moveTo>
                    <a:pt x="9143" y="0"/>
                  </a:moveTo>
                  <a:lnTo>
                    <a:pt x="0" y="24384"/>
                  </a:lnTo>
                  <a:lnTo>
                    <a:pt x="499017" y="200683"/>
                  </a:lnTo>
                  <a:lnTo>
                    <a:pt x="507252" y="17597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808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13EB09-7843-4092-8D41-A9BE24EA04AC}"/>
              </a:ext>
            </a:extLst>
          </p:cNvPr>
          <p:cNvSpPr txBox="1">
            <a:spLocks/>
          </p:cNvSpPr>
          <p:nvPr/>
        </p:nvSpPr>
        <p:spPr>
          <a:xfrm>
            <a:off x="3129788" y="1"/>
            <a:ext cx="5261737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IN" dirty="0"/>
              <a:t>P-Type </a:t>
            </a:r>
            <a:r>
              <a:rPr lang="en-IN" spc="-5" dirty="0"/>
              <a:t>Silicon</a:t>
            </a:r>
            <a:r>
              <a:rPr lang="en-IN" spc="-75" dirty="0"/>
              <a:t> </a:t>
            </a:r>
            <a:r>
              <a:rPr lang="en-IN" sz="3200" spc="-5" dirty="0"/>
              <a:t>—</a:t>
            </a:r>
            <a:r>
              <a:rPr lang="en-IN" spc="-5" dirty="0"/>
              <a:t>I</a:t>
            </a:r>
            <a:endParaRPr lang="en-IN" sz="32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8DF376-787E-48EF-999A-A374BADFC25F}"/>
              </a:ext>
            </a:extLst>
          </p:cNvPr>
          <p:cNvGrpSpPr/>
          <p:nvPr/>
        </p:nvGrpSpPr>
        <p:grpSpPr>
          <a:xfrm>
            <a:off x="1284604" y="4205097"/>
            <a:ext cx="9153525" cy="2652903"/>
            <a:chOff x="-4571" y="3805428"/>
            <a:chExt cx="9153525" cy="3057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6516D15-32F2-4574-B614-7DA3EF107B82}"/>
                </a:ext>
              </a:extLst>
            </p:cNvPr>
            <p:cNvSpPr/>
            <p:nvPr/>
          </p:nvSpPr>
          <p:spPr>
            <a:xfrm>
              <a:off x="0" y="3809999"/>
              <a:ext cx="9144000" cy="3048000"/>
            </a:xfrm>
            <a:custGeom>
              <a:avLst/>
              <a:gdLst/>
              <a:ahLst/>
              <a:cxnLst/>
              <a:rect l="l" t="t" r="r" b="b"/>
              <a:pathLst>
                <a:path w="9144000" h="3048000">
                  <a:moveTo>
                    <a:pt x="9144000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9144000" y="304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DFAB6C4-ACCA-4D4E-A844-212608C7E54C}"/>
                </a:ext>
              </a:extLst>
            </p:cNvPr>
            <p:cNvSpPr/>
            <p:nvPr/>
          </p:nvSpPr>
          <p:spPr>
            <a:xfrm>
              <a:off x="0" y="3809999"/>
              <a:ext cx="9144000" cy="3048000"/>
            </a:xfrm>
            <a:custGeom>
              <a:avLst/>
              <a:gdLst/>
              <a:ahLst/>
              <a:cxnLst/>
              <a:rect l="l" t="t" r="r" b="b"/>
              <a:pathLst>
                <a:path w="9144000" h="3048000">
                  <a:moveTo>
                    <a:pt x="0" y="0"/>
                  </a:moveTo>
                  <a:lnTo>
                    <a:pt x="0" y="3048000"/>
                  </a:lnTo>
                  <a:lnTo>
                    <a:pt x="9144000" y="30480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F8D931E-2DAD-40C8-B475-A607FAAB1403}"/>
                </a:ext>
              </a:extLst>
            </p:cNvPr>
            <p:cNvSpPr/>
            <p:nvPr/>
          </p:nvSpPr>
          <p:spPr>
            <a:xfrm>
              <a:off x="304799" y="4117847"/>
              <a:ext cx="8686800" cy="25115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108597D-8BBE-4E1C-A02B-283CB12BC2A1}"/>
                </a:ext>
              </a:extLst>
            </p:cNvPr>
            <p:cNvSpPr/>
            <p:nvPr/>
          </p:nvSpPr>
          <p:spPr>
            <a:xfrm>
              <a:off x="1914144" y="4261103"/>
              <a:ext cx="451484" cy="548640"/>
            </a:xfrm>
            <a:custGeom>
              <a:avLst/>
              <a:gdLst/>
              <a:ahLst/>
              <a:cxnLst/>
              <a:rect l="l" t="t" r="r" b="b"/>
              <a:pathLst>
                <a:path w="451485" h="548639">
                  <a:moveTo>
                    <a:pt x="394088" y="498956"/>
                  </a:moveTo>
                  <a:lnTo>
                    <a:pt x="374904" y="515112"/>
                  </a:lnTo>
                  <a:lnTo>
                    <a:pt x="451104" y="548640"/>
                  </a:lnTo>
                  <a:lnTo>
                    <a:pt x="442298" y="509016"/>
                  </a:lnTo>
                  <a:lnTo>
                    <a:pt x="402336" y="509016"/>
                  </a:lnTo>
                  <a:lnTo>
                    <a:pt x="394088" y="498956"/>
                  </a:lnTo>
                  <a:close/>
                </a:path>
                <a:path w="451485" h="548639">
                  <a:moveTo>
                    <a:pt x="413777" y="482376"/>
                  </a:moveTo>
                  <a:lnTo>
                    <a:pt x="394088" y="498956"/>
                  </a:lnTo>
                  <a:lnTo>
                    <a:pt x="402336" y="509016"/>
                  </a:lnTo>
                  <a:lnTo>
                    <a:pt x="420624" y="490728"/>
                  </a:lnTo>
                  <a:lnTo>
                    <a:pt x="413777" y="482376"/>
                  </a:lnTo>
                  <a:close/>
                </a:path>
                <a:path w="451485" h="548639">
                  <a:moveTo>
                    <a:pt x="432816" y="466344"/>
                  </a:moveTo>
                  <a:lnTo>
                    <a:pt x="413777" y="482376"/>
                  </a:lnTo>
                  <a:lnTo>
                    <a:pt x="420624" y="490728"/>
                  </a:lnTo>
                  <a:lnTo>
                    <a:pt x="402336" y="509016"/>
                  </a:lnTo>
                  <a:lnTo>
                    <a:pt x="442298" y="509016"/>
                  </a:lnTo>
                  <a:lnTo>
                    <a:pt x="432816" y="466344"/>
                  </a:lnTo>
                  <a:close/>
                </a:path>
                <a:path w="451485" h="548639">
                  <a:moveTo>
                    <a:pt x="18287" y="0"/>
                  </a:moveTo>
                  <a:lnTo>
                    <a:pt x="0" y="18288"/>
                  </a:lnTo>
                  <a:lnTo>
                    <a:pt x="394088" y="498956"/>
                  </a:lnTo>
                  <a:lnTo>
                    <a:pt x="413777" y="48237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9BDF344A-33C2-4B50-A331-E073AC454EA6}"/>
              </a:ext>
            </a:extLst>
          </p:cNvPr>
          <p:cNvSpPr txBox="1"/>
          <p:nvPr/>
        </p:nvSpPr>
        <p:spPr>
          <a:xfrm>
            <a:off x="1450339" y="605408"/>
            <a:ext cx="8987790" cy="39300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6870" marR="9525" indent="-344805" algn="just">
              <a:lnSpc>
                <a:spcPts val="1939"/>
              </a:lnSpc>
              <a:spcBef>
                <a:spcPts val="540"/>
              </a:spcBef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Trivalent </a:t>
            </a:r>
            <a:r>
              <a:rPr sz="2000" spc="-10" dirty="0">
                <a:latin typeface="Times New Roman"/>
                <a:cs typeface="Times New Roman"/>
              </a:rPr>
              <a:t>impurities </a:t>
            </a:r>
            <a:r>
              <a:rPr sz="2000" spc="-5" dirty="0">
                <a:latin typeface="Times New Roman"/>
                <a:cs typeface="Times New Roman"/>
              </a:rPr>
              <a:t>e.g., boron, </a:t>
            </a:r>
            <a:r>
              <a:rPr sz="2000" spc="-10" dirty="0">
                <a:latin typeface="Times New Roman"/>
                <a:cs typeface="Times New Roman"/>
              </a:rPr>
              <a:t>aluminum, indium, </a:t>
            </a:r>
            <a:r>
              <a:rPr sz="2000" spc="-5" dirty="0">
                <a:latin typeface="Times New Roman"/>
                <a:cs typeface="Times New Roman"/>
              </a:rPr>
              <a:t>and gallium have 3 valence  electrons.</a:t>
            </a:r>
            <a:endParaRPr sz="2000">
              <a:latin typeface="Times New Roman"/>
              <a:cs typeface="Times New Roman"/>
            </a:endParaRPr>
          </a:p>
          <a:p>
            <a:pPr marL="356870" marR="6985" indent="-344805" algn="just">
              <a:lnSpc>
                <a:spcPct val="80200"/>
              </a:lnSpc>
              <a:spcBef>
                <a:spcPts val="490"/>
              </a:spcBef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When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added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Si, every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10" dirty="0">
                <a:latin typeface="Times New Roman"/>
                <a:cs typeface="Times New Roman"/>
              </a:rPr>
              <a:t>atom’s </a:t>
            </a:r>
            <a:r>
              <a:rPr sz="2000" dirty="0">
                <a:latin typeface="Times New Roman"/>
                <a:cs typeface="Times New Roman"/>
              </a:rPr>
              <a:t>three </a:t>
            </a:r>
            <a:r>
              <a:rPr sz="2000" spc="-5" dirty="0">
                <a:latin typeface="Times New Roman"/>
                <a:cs typeface="Times New Roman"/>
              </a:rPr>
              <a:t>valence electrons are locked </a:t>
            </a:r>
            <a:r>
              <a:rPr sz="2000" spc="-10" dirty="0">
                <a:latin typeface="Times New Roman"/>
                <a:cs typeface="Times New Roman"/>
              </a:rPr>
              <a:t>up  </a:t>
            </a:r>
            <a:r>
              <a:rPr sz="2000" spc="-5" dirty="0">
                <a:latin typeface="Times New Roman"/>
                <a:cs typeface="Times New Roman"/>
              </a:rPr>
              <a:t>in covalent bond </a:t>
            </a:r>
            <a:r>
              <a:rPr sz="2000" spc="-15" dirty="0">
                <a:latin typeface="Times New Roman"/>
                <a:cs typeface="Times New Roman"/>
              </a:rPr>
              <a:t>with </a:t>
            </a:r>
            <a:r>
              <a:rPr sz="2000" spc="-10" dirty="0">
                <a:latin typeface="Times New Roman"/>
                <a:cs typeface="Times New Roman"/>
              </a:rPr>
              <a:t>valence </a:t>
            </a:r>
            <a:r>
              <a:rPr sz="2000" spc="-5" dirty="0">
                <a:latin typeface="Times New Roman"/>
                <a:cs typeface="Times New Roman"/>
              </a:rPr>
              <a:t>electrons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three neighboring Si atoms. However, a  </a:t>
            </a:r>
            <a:r>
              <a:rPr sz="2000" spc="-10" dirty="0">
                <a:latin typeface="Times New Roman"/>
                <a:cs typeface="Times New Roman"/>
              </a:rPr>
              <a:t>vacant </a:t>
            </a:r>
            <a:r>
              <a:rPr sz="2000" dirty="0">
                <a:latin typeface="Times New Roman"/>
                <a:cs typeface="Times New Roman"/>
              </a:rPr>
              <a:t>spot </a:t>
            </a:r>
            <a:r>
              <a:rPr sz="2000" spc="-5" dirty="0">
                <a:latin typeface="Times New Roman"/>
                <a:cs typeface="Times New Roman"/>
              </a:rPr>
              <a:t>“hole” is created within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covalent bond between one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10" dirty="0">
                <a:latin typeface="Times New Roman"/>
                <a:cs typeface="Times New Roman"/>
              </a:rPr>
              <a:t>atom and  </a:t>
            </a:r>
            <a:r>
              <a:rPr sz="2000" spc="-5" dirty="0">
                <a:latin typeface="Times New Roman"/>
                <a:cs typeface="Times New Roman"/>
              </a:rPr>
              <a:t>a neighboring Si </a:t>
            </a:r>
            <a:r>
              <a:rPr sz="2000" spc="-10" dirty="0">
                <a:latin typeface="Times New Roman"/>
                <a:cs typeface="Times New Roman"/>
              </a:rPr>
              <a:t>atom.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holes are considered to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positive </a:t>
            </a:r>
            <a:r>
              <a:rPr sz="2000" spc="-5" dirty="0">
                <a:latin typeface="Times New Roman"/>
                <a:cs typeface="Times New Roman"/>
              </a:rPr>
              <a:t>charge carriers.   When a voltage is applied </a:t>
            </a:r>
            <a:r>
              <a:rPr sz="2000" spc="-10" dirty="0">
                <a:latin typeface="Times New Roman"/>
                <a:cs typeface="Times New Roman"/>
              </a:rPr>
              <a:t>across the </a:t>
            </a:r>
            <a:r>
              <a:rPr sz="2000" spc="-5" dirty="0">
                <a:latin typeface="Times New Roman"/>
                <a:cs typeface="Times New Roman"/>
              </a:rPr>
              <a:t>silicon-boron </a:t>
            </a:r>
            <a:r>
              <a:rPr sz="2000" spc="-10" dirty="0">
                <a:latin typeface="Times New Roman"/>
                <a:cs typeface="Times New Roman"/>
              </a:rPr>
              <a:t>mixture, </a:t>
            </a:r>
            <a:r>
              <a:rPr sz="2000" spc="-5" dirty="0">
                <a:latin typeface="Times New Roman"/>
                <a:cs typeface="Times New Roman"/>
              </a:rPr>
              <a:t>a hole </a:t>
            </a:r>
            <a:r>
              <a:rPr sz="2000" spc="-15" dirty="0">
                <a:latin typeface="Times New Roman"/>
                <a:cs typeface="Times New Roman"/>
              </a:rPr>
              <a:t>moves </a:t>
            </a:r>
            <a:r>
              <a:rPr sz="2000" spc="-5" dirty="0">
                <a:latin typeface="Times New Roman"/>
                <a:cs typeface="Times New Roman"/>
              </a:rPr>
              <a:t>toward </a:t>
            </a:r>
            <a:r>
              <a:rPr sz="2000" spc="-10" dirty="0">
                <a:latin typeface="Times New Roman"/>
                <a:cs typeface="Times New Roman"/>
              </a:rPr>
              <a:t>the  negative voltage </a:t>
            </a:r>
            <a:r>
              <a:rPr sz="2000" spc="-5" dirty="0">
                <a:latin typeface="Times New Roman"/>
                <a:cs typeface="Times New Roman"/>
              </a:rPr>
              <a:t>end </a:t>
            </a:r>
            <a:r>
              <a:rPr sz="2000" spc="-15" dirty="0">
                <a:latin typeface="Times New Roman"/>
                <a:cs typeface="Times New Roman"/>
              </a:rPr>
              <a:t>while </a:t>
            </a:r>
            <a:r>
              <a:rPr sz="2000" spc="-5" dirty="0">
                <a:latin typeface="Times New Roman"/>
                <a:cs typeface="Times New Roman"/>
              </a:rPr>
              <a:t>a neighboring electron </a:t>
            </a:r>
            <a:r>
              <a:rPr sz="2000" spc="-10" dirty="0">
                <a:latin typeface="Times New Roman"/>
                <a:cs typeface="Times New Roman"/>
              </a:rPr>
              <a:t>fills </a:t>
            </a:r>
            <a:r>
              <a:rPr sz="2000" spc="5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its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place.</a:t>
            </a:r>
            <a:endParaRPr sz="20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480"/>
              </a:spcBef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When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added </a:t>
            </a:r>
            <a:r>
              <a:rPr sz="2000" spc="-5" dirty="0">
                <a:latin typeface="Times New Roman"/>
                <a:cs typeface="Times New Roman"/>
              </a:rPr>
              <a:t>to Si to </a:t>
            </a:r>
            <a:r>
              <a:rPr sz="2000" spc="-15" dirty="0">
                <a:latin typeface="Times New Roman"/>
                <a:cs typeface="Times New Roman"/>
              </a:rPr>
              <a:t>yield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above effect, </a:t>
            </a:r>
            <a:r>
              <a:rPr sz="2000" spc="-20" dirty="0">
                <a:latin typeface="Times New Roman"/>
                <a:cs typeface="Times New Roman"/>
              </a:rPr>
              <a:t>we </a:t>
            </a:r>
            <a:r>
              <a:rPr sz="2000" dirty="0">
                <a:latin typeface="Times New Roman"/>
                <a:cs typeface="Times New Roman"/>
              </a:rPr>
              <a:t>say </a:t>
            </a:r>
            <a:r>
              <a:rPr sz="2000" spc="-1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Si is </a:t>
            </a:r>
            <a:r>
              <a:rPr sz="2000" dirty="0">
                <a:latin typeface="Times New Roman"/>
                <a:cs typeface="Times New Roman"/>
              </a:rPr>
              <a:t>doped </a:t>
            </a:r>
            <a:r>
              <a:rPr sz="2000" spc="-15" dirty="0">
                <a:latin typeface="Times New Roman"/>
                <a:cs typeface="Times New Roman"/>
              </a:rPr>
              <a:t>with  </a:t>
            </a:r>
            <a:r>
              <a:rPr sz="2000" dirty="0">
                <a:latin typeface="Times New Roman"/>
                <a:cs typeface="Times New Roman"/>
              </a:rPr>
              <a:t>boron. The </a:t>
            </a:r>
            <a:r>
              <a:rPr sz="2000" spc="-5" dirty="0">
                <a:latin typeface="Times New Roman"/>
                <a:cs typeface="Times New Roman"/>
              </a:rPr>
              <a:t>resulting </a:t>
            </a:r>
            <a:r>
              <a:rPr sz="2000" spc="-10" dirty="0">
                <a:latin typeface="Times New Roman"/>
                <a:cs typeface="Times New Roman"/>
              </a:rPr>
              <a:t>mixture </a:t>
            </a:r>
            <a:r>
              <a:rPr sz="2000" spc="-5" dirty="0">
                <a:latin typeface="Times New Roman"/>
                <a:cs typeface="Times New Roman"/>
              </a:rPr>
              <a:t>is called P-type silicon </a:t>
            </a:r>
            <a:r>
              <a:rPr sz="2000" dirty="0">
                <a:latin typeface="Times New Roman"/>
                <a:cs typeface="Times New Roman"/>
              </a:rPr>
              <a:t>(P: </a:t>
            </a:r>
            <a:r>
              <a:rPr sz="2000" spc="-5" dirty="0">
                <a:latin typeface="Times New Roman"/>
                <a:cs typeface="Times New Roman"/>
              </a:rPr>
              <a:t>positive </a:t>
            </a:r>
            <a:r>
              <a:rPr sz="2000" spc="-10" dirty="0">
                <a:latin typeface="Times New Roman"/>
                <a:cs typeface="Times New Roman"/>
              </a:rPr>
              <a:t>charge </a:t>
            </a:r>
            <a:r>
              <a:rPr sz="2000" spc="-5" dirty="0">
                <a:latin typeface="Times New Roman"/>
                <a:cs typeface="Times New Roman"/>
              </a:rPr>
              <a:t>carrier  silicon).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trivalent impurities </a:t>
            </a:r>
            <a:r>
              <a:rPr sz="2000" spc="-5" dirty="0">
                <a:latin typeface="Times New Roman"/>
                <a:cs typeface="Times New Roman"/>
              </a:rPr>
              <a:t>are referred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as acceptor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impurities.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0795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 </a:t>
            </a:r>
            <a:r>
              <a:rPr sz="1800" spc="-5" dirty="0">
                <a:latin typeface="Times New Roman"/>
                <a:cs typeface="Times New Roman"/>
              </a:rPr>
              <a:t>valence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electrons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0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B4C352C-C4AD-463D-8254-53437651ECA1}"/>
              </a:ext>
            </a:extLst>
          </p:cNvPr>
          <p:cNvSpPr txBox="1">
            <a:spLocks/>
          </p:cNvSpPr>
          <p:nvPr/>
        </p:nvSpPr>
        <p:spPr>
          <a:xfrm>
            <a:off x="3099307" y="0"/>
            <a:ext cx="4320668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IN"/>
              <a:t>P-Type </a:t>
            </a:r>
            <a:r>
              <a:rPr lang="en-IN" spc="-5"/>
              <a:t>Silicon</a:t>
            </a:r>
            <a:r>
              <a:rPr lang="en-IN" spc="-70"/>
              <a:t> </a:t>
            </a:r>
            <a:r>
              <a:rPr lang="en-IN" sz="3200" spc="-10"/>
              <a:t>—</a:t>
            </a:r>
            <a:r>
              <a:rPr lang="en-IN" spc="-10"/>
              <a:t>II</a:t>
            </a:r>
            <a:endParaRPr lang="en-IN" sz="32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09425F4-3F63-4DEA-9F42-3A1D39309E5E}"/>
              </a:ext>
            </a:extLst>
          </p:cNvPr>
          <p:cNvSpPr txBox="1"/>
          <p:nvPr/>
        </p:nvSpPr>
        <p:spPr>
          <a:xfrm>
            <a:off x="1248532" y="1683646"/>
            <a:ext cx="9694936" cy="2263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hole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boron atom points towards </a:t>
            </a:r>
            <a:r>
              <a:rPr sz="2000" spc="-10" dirty="0">
                <a:latin typeface="Times New Roman"/>
                <a:cs typeface="Times New Roman"/>
              </a:rPr>
              <a:t>the negative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terminal.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ts val="1920"/>
              </a:lnSpc>
              <a:buChar char="•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electron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neighboring silicon </a:t>
            </a:r>
            <a:r>
              <a:rPr sz="2000" dirty="0">
                <a:latin typeface="Times New Roman"/>
                <a:cs typeface="Times New Roman"/>
              </a:rPr>
              <a:t>atom </a:t>
            </a:r>
            <a:r>
              <a:rPr sz="2000" spc="-5" dirty="0">
                <a:latin typeface="Times New Roman"/>
                <a:cs typeface="Times New Roman"/>
              </a:rPr>
              <a:t>points toward  positive </a:t>
            </a:r>
            <a:r>
              <a:rPr sz="2000" spc="-10" dirty="0">
                <a:latin typeface="Times New Roman"/>
                <a:cs typeface="Times New Roman"/>
              </a:rPr>
              <a:t>terminal.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6870" marR="5715" indent="-344805" algn="just">
              <a:lnSpc>
                <a:spcPts val="1920"/>
              </a:lnSpc>
              <a:buChar char="•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electron from neighboring silicon </a:t>
            </a:r>
            <a:r>
              <a:rPr sz="2000" dirty="0">
                <a:latin typeface="Times New Roman"/>
                <a:cs typeface="Times New Roman"/>
              </a:rPr>
              <a:t>atom </a:t>
            </a:r>
            <a:r>
              <a:rPr sz="2000" spc="-10" dirty="0">
                <a:latin typeface="Times New Roman"/>
                <a:cs typeface="Times New Roman"/>
              </a:rPr>
              <a:t>falls into the 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5" dirty="0">
                <a:latin typeface="Times New Roman"/>
                <a:cs typeface="Times New Roman"/>
              </a:rPr>
              <a:t>atom </a:t>
            </a:r>
            <a:r>
              <a:rPr sz="2000" spc="-10" dirty="0">
                <a:latin typeface="Times New Roman"/>
                <a:cs typeface="Times New Roman"/>
              </a:rPr>
              <a:t>filling the </a:t>
            </a:r>
            <a:r>
              <a:rPr sz="2000" spc="-5" dirty="0">
                <a:latin typeface="Times New Roman"/>
                <a:cs typeface="Times New Roman"/>
              </a:rPr>
              <a:t>hole in </a:t>
            </a:r>
            <a:r>
              <a:rPr sz="2000" dirty="0">
                <a:latin typeface="Times New Roman"/>
                <a:cs typeface="Times New Roman"/>
              </a:rPr>
              <a:t>boron </a:t>
            </a:r>
            <a:r>
              <a:rPr sz="2000" spc="-5" dirty="0">
                <a:latin typeface="Times New Roman"/>
                <a:cs typeface="Times New Roman"/>
              </a:rPr>
              <a:t>atom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creating a </a:t>
            </a:r>
            <a:r>
              <a:rPr sz="2000" spc="-15" dirty="0">
                <a:latin typeface="Times New Roman"/>
                <a:cs typeface="Times New Roman"/>
              </a:rPr>
              <a:t>“new”  </a:t>
            </a:r>
            <a:r>
              <a:rPr sz="2000" spc="-5" dirty="0">
                <a:latin typeface="Times New Roman"/>
                <a:cs typeface="Times New Roman"/>
              </a:rPr>
              <a:t>hole in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silicon atom.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6870" marR="8255" indent="-344805" algn="just">
              <a:lnSpc>
                <a:spcPct val="80000"/>
              </a:lnSpc>
              <a:buChar char="•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It appears </a:t>
            </a:r>
            <a:r>
              <a:rPr sz="2000" spc="-5" dirty="0">
                <a:latin typeface="Times New Roman"/>
                <a:cs typeface="Times New Roman"/>
              </a:rPr>
              <a:t>as though a </a:t>
            </a:r>
            <a:r>
              <a:rPr sz="2000" dirty="0">
                <a:latin typeface="Times New Roman"/>
                <a:cs typeface="Times New Roman"/>
              </a:rPr>
              <a:t>hole </a:t>
            </a:r>
            <a:r>
              <a:rPr sz="2000" spc="-10" dirty="0">
                <a:latin typeface="Times New Roman"/>
                <a:cs typeface="Times New Roman"/>
              </a:rPr>
              <a:t>moves toward the </a:t>
            </a:r>
            <a:r>
              <a:rPr sz="2000" spc="-5" dirty="0">
                <a:latin typeface="Times New Roman"/>
                <a:cs typeface="Times New Roman"/>
              </a:rPr>
              <a:t>negative  </a:t>
            </a:r>
            <a:r>
              <a:rPr sz="2000" spc="-10" dirty="0">
                <a:latin typeface="Times New Roman"/>
                <a:cs typeface="Times New Roman"/>
              </a:rPr>
              <a:t>terminal!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847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D9E7-1736-45F5-A4A3-887ACE5C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Intrinsic semiconductor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A6DA61-C184-412F-ADE8-17AB5E733A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An intrinsic semiconductor, also called an undoped or I-type semiconductor is a pure semiconductor without any significant dopant species present.</a:t>
            </a:r>
          </a:p>
          <a:p>
            <a:r>
              <a:rPr lang="en-IN" dirty="0"/>
              <a:t>The  number of charge carriers is determined by the properties of the material.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61979-E321-4836-A6ED-67755E81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6212" y="3922067"/>
            <a:ext cx="3648075" cy="2686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DECBE-5FAB-4616-8566-E6AC90E145CF}"/>
              </a:ext>
            </a:extLst>
          </p:cNvPr>
          <p:cNvSpPr txBox="1"/>
          <p:nvPr/>
        </p:nvSpPr>
        <p:spPr>
          <a:xfrm>
            <a:off x="3986212" y="6608117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eng.libretexts.org/Bookshelves/Materials_Science/Supplemental_Modules_(Materials_Science)/The_Science_of_Solar/Solar_Basics/D._P-N_Junction_Diodes/I._P-Type%2C_N-Type_Semiconductors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sa/3.0/"/>
              </a:rPr>
              <a:t>CC BY-SA-NC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49566896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488</TotalTime>
  <Words>1162</Words>
  <Application>Microsoft Office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Bodoni MT Black</vt:lpstr>
      <vt:lpstr>Calibri</vt:lpstr>
      <vt:lpstr>Cambria</vt:lpstr>
      <vt:lpstr>Papyrus</vt:lpstr>
      <vt:lpstr>Times New Roman</vt:lpstr>
      <vt:lpstr>Tw Cen MT</vt:lpstr>
      <vt:lpstr>Wingdings</vt:lpstr>
      <vt:lpstr>Droplet</vt:lpstr>
      <vt:lpstr>  Semiconductors</vt:lpstr>
      <vt:lpstr>CURRENT IN SEMICONDUCTORS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Intrinsic semiconductor</vt:lpstr>
      <vt:lpstr>Extrinsic semiconductor</vt:lpstr>
      <vt:lpstr>Diodes</vt:lpstr>
      <vt:lpstr>Diode Packages</vt:lpstr>
      <vt:lpstr>Pn junction diode</vt:lpstr>
      <vt:lpstr>PN JUNCTION DIODES</vt:lpstr>
      <vt:lpstr>PowerPoint Presentation</vt:lpstr>
      <vt:lpstr>Forward &amp; Reverse Bias</vt:lpstr>
      <vt:lpstr>VOLTAGE-CURRENT CHARACTERISTIC OF A DIODE</vt:lpstr>
      <vt:lpstr>PowerPoint Presentation</vt:lpstr>
      <vt:lpstr>DIODE MODELS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semiconductors</dc:title>
  <dc:creator>lakshmi prasadh</dc:creator>
  <cp:lastModifiedBy>lakshmi prasadh</cp:lastModifiedBy>
  <cp:revision>26</cp:revision>
  <dcterms:created xsi:type="dcterms:W3CDTF">2020-07-31T10:41:59Z</dcterms:created>
  <dcterms:modified xsi:type="dcterms:W3CDTF">2020-08-01T10:24:33Z</dcterms:modified>
</cp:coreProperties>
</file>